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heme/themeOverride7.xml" ContentType="application/vnd.openxmlformats-officedocument.themeOverr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theme/themeOverride5.xml" ContentType="application/vnd.openxmlformats-officedocument.themeOverr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heme/themeOverride3.xml" ContentType="application/vnd.openxmlformats-officedocument.themeOverride+xml"/>
  <Override PartName="/ppt/charts/chart17.xml" ContentType="application/vnd.openxmlformats-officedocument.drawingml.char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charts/chart13.xml" ContentType="application/vnd.openxmlformats-officedocument.drawingml.chart+xml"/>
  <Override PartName="/ppt/charts/chart15.xml" ContentType="application/vnd.openxmlformats-officedocument.drawingml.char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Override8.xml" ContentType="application/vnd.openxmlformats-officedocument.themeOverride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Override6.xml" ContentType="application/vnd.openxmlformats-officedocument.themeOverrid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theme/themeOverride4.xml" ContentType="application/vnd.openxmlformats-officedocument.themeOverride+xml"/>
  <Override PartName="/ppt/charts/chart16.xml" ContentType="application/vnd.openxmlformats-officedocument.drawingml.char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ppt/charts/chart14.xml" ContentType="application/vnd.openxmlformats-officedocument.drawingml.char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69" r:id="rId3"/>
    <p:sldId id="277" r:id="rId4"/>
    <p:sldId id="278" r:id="rId5"/>
    <p:sldId id="259" r:id="rId6"/>
    <p:sldId id="261" r:id="rId7"/>
    <p:sldId id="274" r:id="rId8"/>
    <p:sldId id="262" r:id="rId9"/>
    <p:sldId id="264" r:id="rId10"/>
    <p:sldId id="271" r:id="rId11"/>
    <p:sldId id="272" r:id="rId12"/>
    <p:sldId id="266" r:id="rId13"/>
    <p:sldId id="267" r:id="rId14"/>
    <p:sldId id="275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42F04"/>
    <a:srgbClr val="3F1E0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96" y="-3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oleObject" Target="file:///C:\Documents%20and%20Settings\Admin\&#1056;&#1072;&#1073;&#1086;&#1095;&#1080;&#1081;%20&#1089;&#1090;&#1086;&#1083;\&#1080;&#1085;&#1074;&#1077;&#1089;&#1090;\Inv%20CX1.xls" TargetMode="External"/><Relationship Id="rId1" Type="http://schemas.openxmlformats.org/officeDocument/2006/relationships/themeOverride" Target="../theme/themeOverride1.xm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AVKO\Desktop\&#1054;&#1055;\ForDistribution___RUS.xls" TargetMode="External"/><Relationship Id="rId1" Type="http://schemas.openxmlformats.org/officeDocument/2006/relationships/themeOverride" Target="../theme/themeOverride2.xml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AVKO\Desktop\&#1054;&#1055;\ForDistribution___RUS.xls" TargetMode="External"/><Relationship Id="rId1" Type="http://schemas.openxmlformats.org/officeDocument/2006/relationships/themeOverride" Target="../theme/themeOverride3.xml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AVKO\Desktop\&#1043;&#1077;&#1083;&#1077;&#1085;&#1076;&#1078;&#1080;&#1082;\&#1087;&#1088;&#1080;&#1073;&#1099;&#1083;&#1100;.xls" TargetMode="External"/><Relationship Id="rId1" Type="http://schemas.openxmlformats.org/officeDocument/2006/relationships/themeOverride" Target="../theme/themeOverride4.xml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AVKO\Desktop\&#1043;&#1077;&#1083;&#1077;&#1085;&#1076;&#1078;&#1080;&#1082;\&#1087;&#1088;&#1080;&#1073;&#1099;&#1083;&#1100;.xls" TargetMode="External"/><Relationship Id="rId1" Type="http://schemas.openxmlformats.org/officeDocument/2006/relationships/themeOverride" Target="../theme/themeOverride5.xml"/></Relationships>
</file>

<file path=ppt/charts/_rels/chart15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AVKO\Desktop\&#1043;&#1077;&#1083;&#1077;&#1085;&#1076;&#1078;&#1080;&#1082;\&#1087;&#1088;&#1080;&#1073;&#1099;&#1083;&#1100;.xls" TargetMode="External"/><Relationship Id="rId1" Type="http://schemas.openxmlformats.org/officeDocument/2006/relationships/themeOverride" Target="../theme/themeOverride6.xml"/></Relationships>
</file>

<file path=ppt/charts/_rels/chart16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AVKO\Desktop\&#1043;&#1077;&#1083;&#1077;&#1085;&#1076;&#1078;&#1080;&#1082;\&#1087;&#1088;&#1080;&#1073;&#1099;&#1083;&#1100;.xls" TargetMode="External"/><Relationship Id="rId1" Type="http://schemas.openxmlformats.org/officeDocument/2006/relationships/themeOverride" Target="../theme/themeOverride7.xml"/></Relationships>
</file>

<file path=ppt/charts/_rels/chart17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AVKO\Desktop\&#1043;&#1077;&#1083;&#1077;&#1085;&#1076;&#1078;&#1080;&#1082;\&#1087;&#1088;&#1080;&#1073;&#1099;&#1083;&#1100;.xls" TargetMode="External"/><Relationship Id="rId1" Type="http://schemas.openxmlformats.org/officeDocument/2006/relationships/themeOverride" Target="../theme/themeOverride8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J:\!&#1042;&#1085;&#1077;&#1096;&#1085;&#1103;&#1103;%20&#1090;&#1086;&#1088;&#1075;&#1086;&#1074;&#1083;&#1103;\&#1057;&#1090;&#1088;&#1091;&#1082;&#1090;&#1091;&#1088;&#1072;%20&#1074;&#1085;&#1077;&#1096;&#1085;&#1077;&#1081;%20&#1090;&#1086;&#1088;&#1075;&#1086;&#1074;&#1083;&#1080;2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J:\!&#1042;&#1085;&#1077;&#1096;&#1085;&#1103;&#1103;%20&#1090;&#1086;&#1088;&#1075;&#1086;&#1074;&#1083;&#1103;\&#1057;&#1090;&#1088;&#1091;&#1082;&#1090;&#1091;&#1088;&#1072;%20&#1074;&#1085;&#1077;&#1096;&#1085;&#1077;&#1081;%20&#1090;&#1086;&#1088;&#1075;&#1086;&#1074;&#1083;&#1080;2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J:\!&#1042;&#1085;&#1077;&#1096;&#1085;&#1103;&#1103;%20&#1090;&#1086;&#1088;&#1075;&#1086;&#1074;&#1083;&#1103;\&#1057;&#1090;&#1088;&#1091;&#1082;&#1090;&#1091;&#1088;&#1072;%20&#1074;&#1085;&#1077;&#1096;&#1085;&#1077;&#1081;%20&#1090;&#1086;&#1088;&#1075;&#1086;&#1074;&#1083;&#1080;2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>
        <c:manualLayout>
          <c:layoutTarget val="inner"/>
          <c:xMode val="edge"/>
          <c:yMode val="edge"/>
          <c:x val="0.15346634926743097"/>
          <c:y val="0.18165694018883041"/>
          <c:w val="0.58149263902925841"/>
          <c:h val="0.72989776806956663"/>
        </c:manualLayout>
      </c:layout>
      <c:barChart>
        <c:barDir val="col"/>
        <c:grouping val="clustered"/>
        <c:ser>
          <c:idx val="1"/>
          <c:order val="0"/>
          <c:spPr>
            <a:gradFill>
              <a:gsLst>
                <a:gs pos="23000">
                  <a:srgbClr val="FEAE72"/>
                </a:gs>
                <a:gs pos="57000">
                  <a:srgbClr val="BD8013"/>
                </a:gs>
              </a:gsLst>
              <a:lin ang="2700000" scaled="1"/>
            </a:gradFill>
            <a:ln w="6350">
              <a:solidFill>
                <a:srgbClr val="904406"/>
              </a:solidFill>
            </a:ln>
          </c:spPr>
          <c:dLbls>
            <c:dLbl>
              <c:idx val="0"/>
              <c:layout>
                <c:manualLayout>
                  <c:x val="-3.9543812047228786E-17"/>
                  <c:y val="0.162469919468858"/>
                </c:manualLayout>
              </c:layout>
              <c:dLblPos val="outEnd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elete val="1"/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defRPr>
                </a:pPr>
                <a:endParaRPr lang="ru-RU"/>
              </a:p>
            </c:txPr>
            <c:dLblPos val="ctr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Лист2!$N$17</c:f>
              <c:numCache>
                <c:formatCode>General</c:formatCode>
                <c:ptCount val="1"/>
              </c:numCache>
            </c:numRef>
          </c:cat>
          <c:val>
            <c:numRef>
              <c:f>Лист2!$B$31</c:f>
              <c:numCache>
                <c:formatCode>0.00</c:formatCode>
                <c:ptCount val="1"/>
                <c:pt idx="0">
                  <c:v>77.900000000000006</c:v>
                </c:pt>
              </c:numCache>
            </c:numRef>
          </c:val>
        </c:ser>
        <c:ser>
          <c:idx val="0"/>
          <c:order val="1"/>
          <c:spPr>
            <a:solidFill>
              <a:schemeClr val="accent1"/>
            </a:solidFill>
            <a:ln w="6350">
              <a:solidFill>
                <a:schemeClr val="accent3">
                  <a:lumMod val="50000"/>
                </a:schemeClr>
              </a:solidFill>
            </a:ln>
          </c:spPr>
          <c:dPt>
            <c:idx val="0"/>
            <c:spPr>
              <a:gradFill>
                <a:gsLst>
                  <a:gs pos="0">
                    <a:srgbClr val="C0D69B"/>
                  </a:gs>
                  <a:gs pos="50000">
                    <a:srgbClr val="73A41C"/>
                  </a:gs>
                </a:gsLst>
                <a:lin ang="2700000" scaled="1"/>
              </a:gradFill>
              <a:ln w="6350">
                <a:solidFill>
                  <a:schemeClr val="accent3">
                    <a:lumMod val="50000"/>
                  </a:schemeClr>
                </a:solidFill>
              </a:ln>
            </c:spPr>
          </c:dPt>
          <c:dLbls>
            <c:dLbl>
              <c:idx val="0"/>
              <c:layout>
                <c:manualLayout>
                  <c:x val="0"/>
                  <c:y val="0.30205164886908381"/>
                </c:manualLayout>
              </c:layout>
              <c:dLblPos val="outEnd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defRPr>
                </a:pPr>
                <a:endParaRPr lang="ru-RU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Лист2!$N$17</c:f>
              <c:numCache>
                <c:formatCode>General</c:formatCode>
                <c:ptCount val="1"/>
              </c:numCache>
            </c:numRef>
          </c:cat>
          <c:val>
            <c:numRef>
              <c:f>Лист2!$C$31</c:f>
              <c:numCache>
                <c:formatCode>0.00</c:formatCode>
                <c:ptCount val="1"/>
                <c:pt idx="0">
                  <c:v>84.3</c:v>
                </c:pt>
              </c:numCache>
            </c:numRef>
          </c:val>
        </c:ser>
        <c:ser>
          <c:idx val="2"/>
          <c:order val="2"/>
          <c:spPr>
            <a:gradFill>
              <a:gsLst>
                <a:gs pos="57000">
                  <a:srgbClr val="95B3D7"/>
                </a:gs>
                <a:gs pos="100000">
                  <a:srgbClr val="376092"/>
                </a:gs>
              </a:gsLst>
              <a:lin ang="2700000" scaled="0"/>
            </a:gradFill>
            <a:ln>
              <a:solidFill>
                <a:schemeClr val="tx2"/>
              </a:solidFill>
            </a:ln>
          </c:spPr>
          <c:dLbls>
            <c:dLbl>
              <c:idx val="0"/>
              <c:layout>
                <c:manualLayout>
                  <c:x val="0"/>
                  <c:y val="0.24747956322975712"/>
                </c:manualLayout>
              </c:layout>
              <c:dLblPos val="outEnd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defRPr>
                </a:pPr>
                <a:endParaRPr lang="ru-RU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Лист2!$N$17</c:f>
              <c:numCache>
                <c:formatCode>General</c:formatCode>
                <c:ptCount val="1"/>
              </c:numCache>
            </c:numRef>
          </c:cat>
          <c:val>
            <c:numRef>
              <c:f>Лист2!$D$31</c:f>
              <c:numCache>
                <c:formatCode>0.00</c:formatCode>
                <c:ptCount val="1"/>
                <c:pt idx="0">
                  <c:v>81.7</c:v>
                </c:pt>
              </c:numCache>
            </c:numRef>
          </c:val>
        </c:ser>
        <c:gapWidth val="50"/>
        <c:overlap val="-20"/>
        <c:axId val="107446656"/>
        <c:axId val="107448192"/>
      </c:barChart>
      <c:catAx>
        <c:axId val="107446656"/>
        <c:scaling>
          <c:orientation val="minMax"/>
        </c:scaling>
        <c:axPos val="b"/>
        <c:numFmt formatCode="General" sourceLinked="1"/>
        <c:tickLblPos val="nextTo"/>
        <c:spPr>
          <a:ln w="25400">
            <a:solidFill>
              <a:schemeClr val="tx1">
                <a:lumMod val="65000"/>
                <a:lumOff val="35000"/>
              </a:schemeClr>
            </a:solidFill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endParaRPr lang="ru-RU"/>
          </a:p>
        </c:txPr>
        <c:crossAx val="107448192"/>
        <c:crosses val="autoZero"/>
        <c:auto val="1"/>
        <c:lblAlgn val="ctr"/>
        <c:lblOffset val="100"/>
      </c:catAx>
      <c:valAx>
        <c:axId val="107448192"/>
        <c:scaling>
          <c:orientation val="minMax"/>
          <c:max val="100"/>
          <c:min val="70"/>
        </c:scaling>
        <c:axPos val="l"/>
        <c:majorGridlines>
          <c:spPr>
            <a:ln>
              <a:solidFill>
                <a:schemeClr val="tx1">
                  <a:lumMod val="65000"/>
                  <a:lumOff val="35000"/>
                </a:schemeClr>
              </a:solidFill>
              <a:prstDash val="dash"/>
            </a:ln>
          </c:spPr>
        </c:majorGridlines>
        <c:numFmt formatCode="#,##0" sourceLinked="0"/>
        <c:tickLblPos val="nextTo"/>
        <c:spPr>
          <a:ln w="25400">
            <a:solidFill>
              <a:schemeClr val="tx1">
                <a:lumMod val="65000"/>
                <a:lumOff val="35000"/>
              </a:schemeClr>
            </a:solidFill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endParaRPr lang="ru-RU"/>
          </a:p>
        </c:txPr>
        <c:crossAx val="107446656"/>
        <c:crosses val="autoZero"/>
        <c:crossBetween val="between"/>
        <c:majorUnit val="10"/>
      </c:valAx>
      <c:spPr>
        <a:noFill/>
        <a:ln w="25400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lang="ru-RU" sz="1800"/>
            </a:pPr>
            <a:r>
              <a:rPr lang="ru-RU" sz="1800"/>
              <a:t>Соотношение фермерских цен на продукцию (ОСЭР), Россия 100%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11843285214348216"/>
          <c:y val="0.24561351706036721"/>
          <c:w val="0.85101159230096202"/>
          <c:h val="0.56473882947451903"/>
        </c:manualLayout>
      </c:layout>
      <c:barChart>
        <c:barDir val="col"/>
        <c:grouping val="clustered"/>
        <c:ser>
          <c:idx val="0"/>
          <c:order val="0"/>
          <c:tx>
            <c:strRef>
              <c:f>презГП2!$B$1</c:f>
              <c:strCache>
                <c:ptCount val="1"/>
                <c:pt idx="0">
                  <c:v>свиньи </c:v>
                </c:pt>
              </c:strCache>
            </c:strRef>
          </c:tx>
          <c:spPr>
            <a:solidFill>
              <a:srgbClr val="FF0000"/>
            </a:solidFill>
          </c:spPr>
          <c:cat>
            <c:strRef>
              <c:f>презГП2!$A$2:$A$7</c:f>
              <c:strCache>
                <c:ptCount val="6"/>
                <c:pt idx="0">
                  <c:v>Бразилия</c:v>
                </c:pt>
                <c:pt idx="1">
                  <c:v>ЕС -27</c:v>
                </c:pt>
                <c:pt idx="2">
                  <c:v>США</c:v>
                </c:pt>
                <c:pt idx="3">
                  <c:v>ЮАР</c:v>
                </c:pt>
                <c:pt idx="4">
                  <c:v>Украина</c:v>
                </c:pt>
                <c:pt idx="5">
                  <c:v>Китай</c:v>
                </c:pt>
              </c:strCache>
            </c:strRef>
          </c:cat>
          <c:val>
            <c:numRef>
              <c:f>презГП2!$B$2:$B$7</c:f>
              <c:numCache>
                <c:formatCode>0%</c:formatCode>
                <c:ptCount val="6"/>
                <c:pt idx="0">
                  <c:v>0.49000000000000032</c:v>
                </c:pt>
                <c:pt idx="1">
                  <c:v>0.53</c:v>
                </c:pt>
                <c:pt idx="2">
                  <c:v>0.45</c:v>
                </c:pt>
                <c:pt idx="3">
                  <c:v>0.57000000000000262</c:v>
                </c:pt>
                <c:pt idx="4">
                  <c:v>0.78</c:v>
                </c:pt>
                <c:pt idx="5">
                  <c:v>0.58000000000000052</c:v>
                </c:pt>
              </c:numCache>
            </c:numRef>
          </c:val>
        </c:ser>
        <c:ser>
          <c:idx val="1"/>
          <c:order val="1"/>
          <c:tx>
            <c:strRef>
              <c:f>презГП2!$C$1</c:f>
              <c:strCache>
                <c:ptCount val="1"/>
                <c:pt idx="0">
                  <c:v>птица</c:v>
                </c:pt>
              </c:strCache>
            </c:strRef>
          </c:tx>
          <c:spPr>
            <a:solidFill>
              <a:srgbClr val="002060"/>
            </a:solidFill>
          </c:spPr>
          <c:cat>
            <c:strRef>
              <c:f>презГП2!$A$2:$A$7</c:f>
              <c:strCache>
                <c:ptCount val="6"/>
                <c:pt idx="0">
                  <c:v>Бразилия</c:v>
                </c:pt>
                <c:pt idx="1">
                  <c:v>ЕС -27</c:v>
                </c:pt>
                <c:pt idx="2">
                  <c:v>США</c:v>
                </c:pt>
                <c:pt idx="3">
                  <c:v>ЮАР</c:v>
                </c:pt>
                <c:pt idx="4">
                  <c:v>Украина</c:v>
                </c:pt>
                <c:pt idx="5">
                  <c:v>Китай</c:v>
                </c:pt>
              </c:strCache>
            </c:strRef>
          </c:cat>
          <c:val>
            <c:numRef>
              <c:f>презГП2!$C$2:$C$7</c:f>
              <c:numCache>
                <c:formatCode>0%</c:formatCode>
                <c:ptCount val="6"/>
                <c:pt idx="0">
                  <c:v>0.46</c:v>
                </c:pt>
                <c:pt idx="1">
                  <c:v>0.60000000000000364</c:v>
                </c:pt>
                <c:pt idx="2">
                  <c:v>0.62000000000000788</c:v>
                </c:pt>
                <c:pt idx="3">
                  <c:v>0.73000000000000365</c:v>
                </c:pt>
                <c:pt idx="4">
                  <c:v>0.73000000000000365</c:v>
                </c:pt>
                <c:pt idx="5">
                  <c:v>1.1299999999999812</c:v>
                </c:pt>
              </c:numCache>
            </c:numRef>
          </c:val>
        </c:ser>
        <c:ser>
          <c:idx val="2"/>
          <c:order val="2"/>
          <c:tx>
            <c:strRef>
              <c:f>презГП2!$D$1</c:f>
              <c:strCache>
                <c:ptCount val="1"/>
                <c:pt idx="0">
                  <c:v>молоко</c:v>
                </c:pt>
              </c:strCache>
            </c:strRef>
          </c:tx>
          <c:spPr>
            <a:solidFill>
              <a:srgbClr val="00B0F0"/>
            </a:solidFill>
          </c:spPr>
          <c:cat>
            <c:strRef>
              <c:f>презГП2!$A$2:$A$7</c:f>
              <c:strCache>
                <c:ptCount val="6"/>
                <c:pt idx="0">
                  <c:v>Бразилия</c:v>
                </c:pt>
                <c:pt idx="1">
                  <c:v>ЕС -27</c:v>
                </c:pt>
                <c:pt idx="2">
                  <c:v>США</c:v>
                </c:pt>
                <c:pt idx="3">
                  <c:v>ЮАР</c:v>
                </c:pt>
                <c:pt idx="4">
                  <c:v>Украина</c:v>
                </c:pt>
                <c:pt idx="5">
                  <c:v>Китай</c:v>
                </c:pt>
              </c:strCache>
            </c:strRef>
          </c:cat>
          <c:val>
            <c:numRef>
              <c:f>презГП2!$D$2:$D$7</c:f>
              <c:numCache>
                <c:formatCode>0%</c:formatCode>
                <c:ptCount val="6"/>
                <c:pt idx="0">
                  <c:v>1.01</c:v>
                </c:pt>
                <c:pt idx="1">
                  <c:v>0.73000000000000365</c:v>
                </c:pt>
                <c:pt idx="2">
                  <c:v>0.88000000000000067</c:v>
                </c:pt>
                <c:pt idx="3">
                  <c:v>1.01</c:v>
                </c:pt>
                <c:pt idx="4">
                  <c:v>0.8</c:v>
                </c:pt>
                <c:pt idx="5">
                  <c:v>1.0900000000000001</c:v>
                </c:pt>
              </c:numCache>
            </c:numRef>
          </c:val>
        </c:ser>
        <c:ser>
          <c:idx val="3"/>
          <c:order val="3"/>
          <c:tx>
            <c:strRef>
              <c:f>презГП2!$E$1</c:f>
              <c:strCache>
                <c:ptCount val="1"/>
                <c:pt idx="0">
                  <c:v>пшеница</c:v>
                </c:pt>
              </c:strCache>
            </c:strRef>
          </c:tx>
          <c:spPr>
            <a:solidFill>
              <a:schemeClr val="accent6">
                <a:lumMod val="50000"/>
              </a:schemeClr>
            </a:solidFill>
          </c:spPr>
          <c:cat>
            <c:strRef>
              <c:f>презГП2!$A$2:$A$7</c:f>
              <c:strCache>
                <c:ptCount val="6"/>
                <c:pt idx="0">
                  <c:v>Бразилия</c:v>
                </c:pt>
                <c:pt idx="1">
                  <c:v>ЕС -27</c:v>
                </c:pt>
                <c:pt idx="2">
                  <c:v>США</c:v>
                </c:pt>
                <c:pt idx="3">
                  <c:v>ЮАР</c:v>
                </c:pt>
                <c:pt idx="4">
                  <c:v>Украина</c:v>
                </c:pt>
                <c:pt idx="5">
                  <c:v>Китай</c:v>
                </c:pt>
              </c:strCache>
            </c:strRef>
          </c:cat>
          <c:val>
            <c:numRef>
              <c:f>презГП2!$E$2:$E$7</c:f>
              <c:numCache>
                <c:formatCode>0%</c:formatCode>
                <c:ptCount val="6"/>
                <c:pt idx="0">
                  <c:v>1.85</c:v>
                </c:pt>
                <c:pt idx="1">
                  <c:v>1.3800000000000001</c:v>
                </c:pt>
                <c:pt idx="2">
                  <c:v>1.6500000000000001</c:v>
                </c:pt>
                <c:pt idx="3">
                  <c:v>1.6500000000000001</c:v>
                </c:pt>
                <c:pt idx="4">
                  <c:v>1.07</c:v>
                </c:pt>
                <c:pt idx="5">
                  <c:v>2.2999999999999998</c:v>
                </c:pt>
              </c:numCache>
            </c:numRef>
          </c:val>
        </c:ser>
        <c:gapWidth val="75"/>
        <c:overlap val="-25"/>
        <c:axId val="82485248"/>
        <c:axId val="82486784"/>
      </c:barChart>
      <c:catAx>
        <c:axId val="82485248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 lang="ru-RU" sz="1400"/>
            </a:pPr>
            <a:endParaRPr lang="ru-RU"/>
          </a:p>
        </c:txPr>
        <c:crossAx val="82486784"/>
        <c:crossesAt val="0"/>
        <c:auto val="1"/>
        <c:lblAlgn val="ctr"/>
        <c:lblOffset val="100"/>
      </c:catAx>
      <c:valAx>
        <c:axId val="82486784"/>
        <c:scaling>
          <c:orientation val="minMax"/>
        </c:scaling>
        <c:axPos val="l"/>
        <c:numFmt formatCode="0%" sourceLinked="1"/>
        <c:maj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lang="ru-RU" sz="1200"/>
            </a:pPr>
            <a:endParaRPr lang="ru-RU"/>
          </a:p>
        </c:txPr>
        <c:crossAx val="82485248"/>
        <c:crosses val="autoZero"/>
        <c:crossBetween val="between"/>
      </c:valAx>
      <c:spPr>
        <a:ln>
          <a:gradFill flip="none" rotWithShape="1">
            <a:gsLst>
              <a:gs pos="0">
                <a:schemeClr val="accent1"/>
              </a:gs>
              <a:gs pos="100000">
                <a:prstClr val="white"/>
              </a:gs>
            </a:gsLst>
            <a:path path="circle">
              <a:fillToRect l="100000" t="100000"/>
            </a:path>
            <a:tileRect r="-100000" b="-100000"/>
          </a:gradFill>
        </a:ln>
      </c:spPr>
    </c:plotArea>
    <c:legend>
      <c:legendPos val="b"/>
      <c:layout>
        <c:manualLayout>
          <c:xMode val="edge"/>
          <c:yMode val="edge"/>
          <c:x val="0.14748665791776044"/>
          <c:y val="0.24961614173228777"/>
          <c:w val="0.67360734189538762"/>
          <c:h val="0.120617266020885"/>
        </c:manualLayout>
      </c:layout>
      <c:txPr>
        <a:bodyPr/>
        <a:lstStyle/>
        <a:p>
          <a:pPr>
            <a:defRPr lang="ru-RU" sz="1800"/>
          </a:pPr>
          <a:endParaRPr lang="ru-RU"/>
        </a:p>
      </c:txPr>
    </c:legend>
    <c:plotVisOnly val="1"/>
    <c:dispBlanksAs val="gap"/>
  </c:chart>
  <c:spPr>
    <a:ln>
      <a:solidFill>
        <a:prstClr val="black"/>
      </a:solidFill>
    </a:ln>
  </c:spPr>
  <c:externalData r:id="rId2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ru-RU" dirty="0"/>
              <a:t>Общая поддержка сельского хозяйства </a:t>
            </a:r>
            <a:r>
              <a:rPr lang="ru-RU" dirty="0" smtClean="0"/>
              <a:t>по ОЕСД, млрд.руб.</a:t>
            </a:r>
            <a:endParaRPr lang="ru-RU" dirty="0"/>
          </a:p>
        </c:rich>
      </c:tx>
      <c:layout/>
    </c:title>
    <c:plotArea>
      <c:layout>
        <c:manualLayout>
          <c:layoutTarget val="inner"/>
          <c:xMode val="edge"/>
          <c:yMode val="edge"/>
          <c:x val="3.3485540334855401E-2"/>
          <c:y val="0.16929652260215361"/>
          <c:w val="0.93302891933028964"/>
          <c:h val="0.72812226110631106"/>
        </c:manualLayout>
      </c:layout>
      <c:barChart>
        <c:barDir val="col"/>
        <c:grouping val="clustered"/>
        <c:ser>
          <c:idx val="1"/>
          <c:order val="0"/>
          <c:tx>
            <c:strRef>
              <c:f>Лист1!$A$55</c:f>
              <c:strCache>
                <c:ptCount val="1"/>
                <c:pt idx="0">
                  <c:v>Общая поддержка (PSE OECD)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b="1" smtClean="0"/>
                      <a:t>4</a:t>
                    </a:r>
                    <a:r>
                      <a:rPr lang="en-US" smtClean="0"/>
                      <a:t>94,</a:t>
                    </a:r>
                    <a:r>
                      <a:rPr lang="ru-RU" smtClean="0"/>
                      <a:t>7</a:t>
                    </a:r>
                    <a:endParaRPr lang="en-US" dirty="0"/>
                  </a:p>
                </c:rich>
              </c:tx>
              <c:showVal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b="1" smtClean="0"/>
                      <a:t>4</a:t>
                    </a:r>
                    <a:r>
                      <a:rPr lang="en-US" smtClean="0"/>
                      <a:t>95,</a:t>
                    </a:r>
                    <a:r>
                      <a:rPr lang="ru-RU" smtClean="0"/>
                      <a:t>4</a:t>
                    </a:r>
                    <a:endParaRPr lang="en-US" dirty="0"/>
                  </a:p>
                </c:rich>
              </c:tx>
              <c:showVal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b="1" smtClean="0"/>
                      <a:t>4</a:t>
                    </a:r>
                    <a:r>
                      <a:rPr lang="en-US" smtClean="0"/>
                      <a:t>85,</a:t>
                    </a:r>
                    <a:r>
                      <a:rPr lang="ru-RU" smtClean="0"/>
                      <a:t>2</a:t>
                    </a:r>
                    <a:endParaRPr lang="en-US" dirty="0"/>
                  </a:p>
                </c:rich>
              </c:tx>
              <c:showVal val="1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b="1" smtClean="0"/>
                      <a:t>4</a:t>
                    </a:r>
                    <a:r>
                      <a:rPr lang="en-US" smtClean="0"/>
                      <a:t>62,</a:t>
                    </a:r>
                    <a:r>
                      <a:rPr lang="ru-RU" smtClean="0"/>
                      <a:t>1</a:t>
                    </a:r>
                    <a:endParaRPr lang="en-US" dirty="0"/>
                  </a:p>
                </c:rich>
              </c:tx>
              <c:showVal val="1"/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b="1" smtClean="0"/>
                      <a:t>4</a:t>
                    </a:r>
                    <a:r>
                      <a:rPr lang="en-US" smtClean="0"/>
                      <a:t>11,3</a:t>
                    </a:r>
                    <a:endParaRPr lang="en-US"/>
                  </a:p>
                </c:rich>
              </c:tx>
              <c:showVal val="1"/>
            </c:dLbl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showVal val="1"/>
          </c:dLbls>
          <c:cat>
            <c:numRef>
              <c:f>Лист1!$B$52:$F$52</c:f>
              <c:numCache>
                <c:formatCode>General</c:formatCode>
                <c:ptCount val="5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</c:numCache>
            </c:numRef>
          </c:cat>
          <c:val>
            <c:numRef>
              <c:f>Лист1!$B$55:$F$55</c:f>
              <c:numCache>
                <c:formatCode>#,##0.00</c:formatCode>
                <c:ptCount val="5"/>
                <c:pt idx="0">
                  <c:v>494.64547999999996</c:v>
                </c:pt>
                <c:pt idx="1">
                  <c:v>495.34728000000058</c:v>
                </c:pt>
                <c:pt idx="2">
                  <c:v>485.18277</c:v>
                </c:pt>
                <c:pt idx="3">
                  <c:v>462.07022999999964</c:v>
                </c:pt>
                <c:pt idx="4">
                  <c:v>411.29882000000003</c:v>
                </c:pt>
              </c:numCache>
            </c:numRef>
          </c:val>
        </c:ser>
        <c:gapWidth val="75"/>
        <c:overlap val="-25"/>
        <c:axId val="82605568"/>
        <c:axId val="82607104"/>
      </c:barChart>
      <c:catAx>
        <c:axId val="82605568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 sz="1600"/>
            </a:pPr>
            <a:endParaRPr lang="ru-RU"/>
          </a:p>
        </c:txPr>
        <c:crossAx val="82607104"/>
        <c:crosses val="autoZero"/>
        <c:auto val="1"/>
        <c:lblAlgn val="ctr"/>
        <c:lblOffset val="100"/>
      </c:catAx>
      <c:valAx>
        <c:axId val="82607104"/>
        <c:scaling>
          <c:orientation val="minMax"/>
        </c:scaling>
        <c:delete val="1"/>
        <c:axPos val="l"/>
        <c:numFmt formatCode="#,##0.00" sourceLinked="1"/>
        <c:majorTickMark val="none"/>
        <c:tickLblPos val="none"/>
        <c:crossAx val="82605568"/>
        <c:crosses val="autoZero"/>
        <c:crossBetween val="between"/>
      </c:valAx>
    </c:plotArea>
    <c:plotVisOnly val="1"/>
    <c:dispBlanksAs val="gap"/>
  </c:chart>
  <c:spPr>
    <a:ln>
      <a:solidFill>
        <a:schemeClr val="tx1"/>
      </a:solidFill>
    </a:ln>
  </c:spPr>
  <c:externalData r:id="rId2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ru-RU"/>
              <a:t>Поддержка общих услуг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3.8890700792578413E-2"/>
          <c:y val="3.1160638818452803E-2"/>
          <c:w val="0.96110929920742205"/>
          <c:h val="0.55695627029672101"/>
        </c:manualLayout>
      </c:layout>
      <c:barChart>
        <c:barDir val="col"/>
        <c:grouping val="clustered"/>
        <c:ser>
          <c:idx val="0"/>
          <c:order val="0"/>
          <c:tx>
            <c:strRef>
              <c:f>Лист3!$B$492</c:f>
              <c:strCache>
                <c:ptCount val="1"/>
                <c:pt idx="0">
                  <c:v>2008г.</c:v>
                </c:pt>
              </c:strCache>
            </c:strRef>
          </c:tx>
          <c:spPr>
            <a:solidFill>
              <a:schemeClr val="tx1"/>
            </a:solidFill>
          </c:spPr>
          <c:dLbls>
            <c:txPr>
              <a:bodyPr/>
              <a:lstStyle/>
              <a:p>
                <a:pPr>
                  <a:defRPr sz="1800" b="1"/>
                </a:pPr>
                <a:endParaRPr lang="ru-RU"/>
              </a:p>
            </c:txPr>
            <c:showVal val="1"/>
          </c:dLbls>
          <c:cat>
            <c:strRef>
              <c:f>Лист3!$A$493:$A$499</c:f>
              <c:strCache>
                <c:ptCount val="7"/>
                <c:pt idx="0">
                  <c:v>Наука и исследования</c:v>
                </c:pt>
                <c:pt idx="1">
                  <c:v>Образование</c:v>
                </c:pt>
                <c:pt idx="2">
                  <c:v>Инспектирование</c:v>
                </c:pt>
                <c:pt idx="3">
                  <c:v>Ифраструктура</c:v>
                </c:pt>
                <c:pt idx="4">
                  <c:v>Маркетинг</c:v>
                </c:pt>
                <c:pt idx="5">
                  <c:v>Публичные запасы</c:v>
                </c:pt>
                <c:pt idx="6">
                  <c:v>Прочее</c:v>
                </c:pt>
              </c:strCache>
            </c:strRef>
          </c:cat>
          <c:val>
            <c:numRef>
              <c:f>Лист3!$B$493:$B$499</c:f>
              <c:numCache>
                <c:formatCode>0%</c:formatCode>
                <c:ptCount val="7"/>
                <c:pt idx="0">
                  <c:v>5.9113028312331346E-2</c:v>
                </c:pt>
                <c:pt idx="1">
                  <c:v>0.12243858794696702</c:v>
                </c:pt>
                <c:pt idx="2">
                  <c:v>0.15608641939504544</c:v>
                </c:pt>
                <c:pt idx="3">
                  <c:v>0.18932223147821436</c:v>
                </c:pt>
                <c:pt idx="4">
                  <c:v>7.1019004559880999E-2</c:v>
                </c:pt>
                <c:pt idx="5">
                  <c:v>5.3315005805272923E-3</c:v>
                </c:pt>
                <c:pt idx="6">
                  <c:v>0.39668931106429239</c:v>
                </c:pt>
              </c:numCache>
            </c:numRef>
          </c:val>
        </c:ser>
        <c:ser>
          <c:idx val="1"/>
          <c:order val="1"/>
          <c:tx>
            <c:strRef>
              <c:f>Лист3!$C$492</c:f>
              <c:strCache>
                <c:ptCount val="1"/>
                <c:pt idx="0">
                  <c:v>2012г.</c:v>
                </c:pt>
              </c:strCache>
            </c:strRef>
          </c:tx>
          <c:dLbls>
            <c:dLbl>
              <c:idx val="3"/>
              <c:layout>
                <c:manualLayout>
                  <c:x val="3.4188034188034198E-2"/>
                  <c:y val="2.8248587570621612E-3"/>
                </c:manualLayout>
              </c:layout>
              <c:showVal val="1"/>
            </c:dLbl>
            <c:dLbl>
              <c:idx val="5"/>
              <c:layout>
                <c:manualLayout>
                  <c:x val="1.49613126372435E-2"/>
                  <c:y val="2.3206485829059911E-3"/>
                </c:manualLayout>
              </c:layout>
              <c:showVal val="1"/>
            </c:dLbl>
            <c:txPr>
              <a:bodyPr/>
              <a:lstStyle/>
              <a:p>
                <a:pPr>
                  <a:defRPr sz="1800" b="1">
                    <a:solidFill>
                      <a:srgbClr val="FF0000"/>
                    </a:solidFill>
                  </a:defRPr>
                </a:pPr>
                <a:endParaRPr lang="ru-RU"/>
              </a:p>
            </c:txPr>
            <c:showVal val="1"/>
          </c:dLbls>
          <c:cat>
            <c:strRef>
              <c:f>Лист3!$A$493:$A$499</c:f>
              <c:strCache>
                <c:ptCount val="7"/>
                <c:pt idx="0">
                  <c:v>Наука и исследования</c:v>
                </c:pt>
                <c:pt idx="1">
                  <c:v>Образование</c:v>
                </c:pt>
                <c:pt idx="2">
                  <c:v>Инспектирование</c:v>
                </c:pt>
                <c:pt idx="3">
                  <c:v>Ифраструктура</c:v>
                </c:pt>
                <c:pt idx="4">
                  <c:v>Маркетинг</c:v>
                </c:pt>
                <c:pt idx="5">
                  <c:v>Публичные запасы</c:v>
                </c:pt>
                <c:pt idx="6">
                  <c:v>Прочее</c:v>
                </c:pt>
              </c:strCache>
            </c:strRef>
          </c:cat>
          <c:val>
            <c:numRef>
              <c:f>Лист3!$C$493:$C$499</c:f>
              <c:numCache>
                <c:formatCode>0%</c:formatCode>
                <c:ptCount val="7"/>
                <c:pt idx="0">
                  <c:v>9.7060025641339628E-2</c:v>
                </c:pt>
                <c:pt idx="1">
                  <c:v>0.25125867370644639</c:v>
                </c:pt>
                <c:pt idx="2">
                  <c:v>0.20808185081583044</c:v>
                </c:pt>
                <c:pt idx="3">
                  <c:v>0.17820280502115601</c:v>
                </c:pt>
                <c:pt idx="4">
                  <c:v>0.23564247867515301</c:v>
                </c:pt>
                <c:pt idx="5">
                  <c:v>0</c:v>
                </c:pt>
                <c:pt idx="6">
                  <c:v>2.9754281662422007E-2</c:v>
                </c:pt>
              </c:numCache>
            </c:numRef>
          </c:val>
        </c:ser>
        <c:gapWidth val="75"/>
        <c:overlap val="-25"/>
        <c:axId val="83066880"/>
        <c:axId val="83068416"/>
      </c:barChart>
      <c:catAx>
        <c:axId val="83066880"/>
        <c:scaling>
          <c:orientation val="minMax"/>
        </c:scaling>
        <c:axPos val="b"/>
        <c:majorTickMark val="none"/>
        <c:tickLblPos val="nextTo"/>
        <c:txPr>
          <a:bodyPr rot="-5400000" vert="horz"/>
          <a:lstStyle/>
          <a:p>
            <a:pPr>
              <a:defRPr sz="1400" b="1"/>
            </a:pPr>
            <a:endParaRPr lang="ru-RU"/>
          </a:p>
        </c:txPr>
        <c:crossAx val="83068416"/>
        <c:crosses val="autoZero"/>
        <c:auto val="1"/>
        <c:lblAlgn val="ctr"/>
        <c:lblOffset val="100"/>
      </c:catAx>
      <c:valAx>
        <c:axId val="83068416"/>
        <c:scaling>
          <c:orientation val="minMax"/>
        </c:scaling>
        <c:delete val="1"/>
        <c:axPos val="l"/>
        <c:numFmt formatCode="0%" sourceLinked="1"/>
        <c:majorTickMark val="none"/>
        <c:tickLblPos val="none"/>
        <c:crossAx val="8306688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236043569227289"/>
          <c:y val="0.10589612850034202"/>
          <c:w val="0.41803558578846561"/>
          <c:h val="7.8404510876818434E-2"/>
        </c:manualLayout>
      </c:layout>
      <c:txPr>
        <a:bodyPr/>
        <a:lstStyle/>
        <a:p>
          <a:pPr>
            <a:defRPr sz="1800"/>
          </a:pPr>
          <a:endParaRPr lang="ru-RU"/>
        </a:p>
      </c:txPr>
    </c:legend>
    <c:plotVisOnly val="1"/>
    <c:dispBlanksAs val="gap"/>
  </c:chart>
  <c:spPr>
    <a:noFill/>
    <a:ln>
      <a:solidFill>
        <a:prstClr val="black"/>
      </a:solidFill>
    </a:ln>
  </c:spPr>
  <c:externalData r:id="rId2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ru-RU"/>
              <a:t>Финансирование Госпрограммы, млрд. рублей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1.5700629394569893E-3"/>
          <c:y val="0.14791666666666697"/>
          <c:w val="0.98348194769968134"/>
          <c:h val="0.75925160396617286"/>
        </c:manualLayout>
      </c:layout>
      <c:barChart>
        <c:barDir val="col"/>
        <c:grouping val="clustered"/>
        <c:ser>
          <c:idx val="0"/>
          <c:order val="0"/>
          <c:tx>
            <c:strRef>
              <c:f>Лист8!$A$6</c:f>
              <c:strCache>
                <c:ptCount val="1"/>
                <c:pt idx="0">
                  <c:v>Госпрограмма</c:v>
                </c:pt>
              </c:strCache>
            </c:strRef>
          </c:tx>
          <c:spPr>
            <a:solidFill>
              <a:srgbClr val="FF0000"/>
            </a:solidFill>
          </c:spPr>
          <c:dLbls>
            <c:dLbl>
              <c:idx val="2"/>
              <c:layout/>
              <c:tx>
                <c:rich>
                  <a:bodyPr/>
                  <a:lstStyle/>
                  <a:p>
                    <a:r>
                      <a:rPr lang="en-US"/>
                      <a:t>187,9</a:t>
                    </a:r>
                    <a:r>
                      <a:rPr lang="ru-RU"/>
                      <a:t>+54</a:t>
                    </a:r>
                    <a:endParaRPr lang="en-US"/>
                  </a:p>
                </c:rich>
              </c:tx>
              <c:showVal val="1"/>
            </c:dLbl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Val val="1"/>
          </c:dLbls>
          <c:cat>
            <c:numRef>
              <c:f>Лист8!$E$4:$L$4</c:f>
              <c:numCache>
                <c:formatCode>General</c:formatCode>
                <c:ptCount val="8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</c:numCache>
            </c:numRef>
          </c:cat>
          <c:val>
            <c:numRef>
              <c:f>Лист8!$E$6:$L$6</c:f>
              <c:numCache>
                <c:formatCode>General</c:formatCode>
                <c:ptCount val="8"/>
                <c:pt idx="0">
                  <c:v>197.6</c:v>
                </c:pt>
                <c:pt idx="1">
                  <c:v>190.1</c:v>
                </c:pt>
                <c:pt idx="2">
                  <c:v>187.9</c:v>
                </c:pt>
                <c:pt idx="3">
                  <c:v>258.10000000000002</c:v>
                </c:pt>
                <c:pt idx="4">
                  <c:v>300.2</c:v>
                </c:pt>
                <c:pt idx="5">
                  <c:v>324</c:v>
                </c:pt>
                <c:pt idx="6">
                  <c:v>337.8</c:v>
                </c:pt>
                <c:pt idx="7">
                  <c:v>350.4</c:v>
                </c:pt>
              </c:numCache>
            </c:numRef>
          </c:val>
        </c:ser>
        <c:ser>
          <c:idx val="1"/>
          <c:order val="1"/>
          <c:tx>
            <c:strRef>
              <c:f>Лист8!$A$7</c:f>
              <c:strCache>
                <c:ptCount val="1"/>
                <c:pt idx="0">
                  <c:v>Минфин</c:v>
                </c:pt>
              </c:strCache>
            </c:strRef>
          </c:tx>
          <c:spPr>
            <a:solidFill>
              <a:schemeClr val="tx1"/>
            </a:solidFill>
          </c:spPr>
          <c:dLbls>
            <c:dLbl>
              <c:idx val="3"/>
              <c:layout>
                <c:manualLayout>
                  <c:x val="1.5607580824972152E-2"/>
                  <c:y val="-4.6296296296296424E-3"/>
                </c:manualLayout>
              </c:layout>
              <c:showVal val="1"/>
            </c:dLbl>
            <c:dLbl>
              <c:idx val="4"/>
              <c:layout>
                <c:manualLayout>
                  <c:x val="1.5607580824972152E-2"/>
                  <c:y val="0"/>
                </c:manualLayout>
              </c:layout>
              <c:showVal val="1"/>
            </c:dLbl>
            <c:dLbl>
              <c:idx val="5"/>
              <c:layout>
                <c:manualLayout>
                  <c:x val="1.5607580824972152E-2"/>
                  <c:y val="-4.6296296296296424E-3"/>
                </c:manualLayout>
              </c:layout>
              <c:showVal val="1"/>
            </c:dLbl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Val val="1"/>
          </c:dLbls>
          <c:cat>
            <c:numRef>
              <c:f>Лист8!$E$4:$L$4</c:f>
              <c:numCache>
                <c:formatCode>General</c:formatCode>
                <c:ptCount val="8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</c:numCache>
            </c:numRef>
          </c:cat>
          <c:val>
            <c:numRef>
              <c:f>Лист8!$E$7:$L$7</c:f>
              <c:numCache>
                <c:formatCode>General</c:formatCode>
                <c:ptCount val="8"/>
                <c:pt idx="3">
                  <c:v>141.5</c:v>
                </c:pt>
                <c:pt idx="4">
                  <c:v>132.69999999999999</c:v>
                </c:pt>
                <c:pt idx="5">
                  <c:v>121.2</c:v>
                </c:pt>
              </c:numCache>
            </c:numRef>
          </c:val>
        </c:ser>
        <c:gapWidth val="75"/>
        <c:overlap val="-25"/>
        <c:axId val="82635392"/>
        <c:axId val="82534784"/>
      </c:barChart>
      <c:catAx>
        <c:axId val="82635392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82534784"/>
        <c:crosses val="autoZero"/>
        <c:auto val="1"/>
        <c:lblAlgn val="ctr"/>
        <c:lblOffset val="100"/>
      </c:catAx>
      <c:valAx>
        <c:axId val="82534784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8263539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4101159595853201E-2"/>
          <c:y val="0.22646799358413586"/>
          <c:w val="0.38148716324252707"/>
          <c:h val="0.10610637212015178"/>
        </c:manualLayout>
      </c:layout>
      <c:txPr>
        <a:bodyPr/>
        <a:lstStyle/>
        <a:p>
          <a:pPr>
            <a:defRPr sz="1400"/>
          </a:pPr>
          <a:endParaRPr lang="ru-RU"/>
        </a:p>
      </c:txPr>
    </c:legend>
    <c:plotVisOnly val="1"/>
  </c:chart>
  <c:externalData r:id="rId2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ru-RU" dirty="0"/>
              <a:t>Индекс инвестиций в основной капитал сельского хозяйства </a:t>
            </a:r>
            <a:endParaRPr lang="ru-RU" dirty="0" smtClean="0"/>
          </a:p>
          <a:p>
            <a:pPr>
              <a:defRPr/>
            </a:pPr>
            <a:r>
              <a:rPr lang="ru-RU" dirty="0" smtClean="0"/>
              <a:t>(</a:t>
            </a:r>
            <a:r>
              <a:rPr lang="ru-RU" dirty="0"/>
              <a:t>к предыдущему году), % </a:t>
            </a:r>
          </a:p>
        </c:rich>
      </c:tx>
      <c:layout>
        <c:manualLayout>
          <c:xMode val="edge"/>
          <c:yMode val="edge"/>
          <c:x val="0.11248058424981418"/>
          <c:y val="0"/>
        </c:manualLayout>
      </c:layout>
    </c:title>
    <c:plotArea>
      <c:layout/>
      <c:barChart>
        <c:barDir val="col"/>
        <c:grouping val="clustered"/>
        <c:ser>
          <c:idx val="0"/>
          <c:order val="0"/>
          <c:tx>
            <c:strRef>
              <c:f>рисунок!$A$141</c:f>
              <c:strCache>
                <c:ptCount val="1"/>
                <c:pt idx="0">
                  <c:v>5. Индекс физического объема инвестиций в основной капитал сельского хозяйства (к предыдущему году), % **</c:v>
                </c:pt>
              </c:strCache>
            </c:strRef>
          </c:tx>
          <c:spPr>
            <a:solidFill>
              <a:srgbClr val="FF0000"/>
            </a:solidFill>
          </c:spPr>
          <c:dLbls>
            <c:txPr>
              <a:bodyPr/>
              <a:lstStyle/>
              <a:p>
                <a:pPr>
                  <a:defRPr sz="1800" b="1"/>
                </a:pPr>
                <a:endParaRPr lang="ru-RU"/>
              </a:p>
            </c:txPr>
            <c:showVal val="1"/>
          </c:dLbls>
          <c:cat>
            <c:multiLvlStrRef>
              <c:f>рисунок!$B$139:$H$140</c:f>
              <c:multiLvlStrCache>
                <c:ptCount val="7"/>
                <c:lvl>
                  <c:pt idx="6">
                    <c:v>2014</c:v>
                  </c:pt>
                </c:lvl>
                <c:lvl>
                  <c:pt idx="0">
                    <c:v>2008</c:v>
                  </c:pt>
                  <c:pt idx="1">
                    <c:v>2009</c:v>
                  </c:pt>
                  <c:pt idx="2">
                    <c:v>2010</c:v>
                  </c:pt>
                  <c:pt idx="3">
                    <c:v>2011</c:v>
                  </c:pt>
                  <c:pt idx="4">
                    <c:v>2012</c:v>
                  </c:pt>
                  <c:pt idx="5">
                    <c:v>2013</c:v>
                  </c:pt>
                </c:lvl>
              </c:multiLvlStrCache>
            </c:multiLvlStrRef>
          </c:cat>
          <c:val>
            <c:numRef>
              <c:f>рисунок!$B$141:$H$141</c:f>
              <c:numCache>
                <c:formatCode>General</c:formatCode>
                <c:ptCount val="7"/>
                <c:pt idx="0">
                  <c:v>93.6</c:v>
                </c:pt>
                <c:pt idx="1">
                  <c:v>79.5</c:v>
                </c:pt>
                <c:pt idx="2">
                  <c:v>90.9</c:v>
                </c:pt>
                <c:pt idx="3">
                  <c:v>111.6</c:v>
                </c:pt>
                <c:pt idx="4">
                  <c:v>102.7</c:v>
                </c:pt>
                <c:pt idx="5">
                  <c:v>105.1</c:v>
                </c:pt>
                <c:pt idx="6">
                  <c:v>94.5</c:v>
                </c:pt>
              </c:numCache>
            </c:numRef>
          </c:val>
        </c:ser>
        <c:axId val="82571264"/>
        <c:axId val="82572800"/>
      </c:barChart>
      <c:catAx>
        <c:axId val="82571264"/>
        <c:scaling>
          <c:orientation val="minMax"/>
        </c:scaling>
        <c:axPos val="b"/>
        <c:tickLblPos val="nextTo"/>
        <c:txPr>
          <a:bodyPr/>
          <a:lstStyle/>
          <a:p>
            <a:pPr>
              <a:defRPr sz="1800"/>
            </a:pPr>
            <a:endParaRPr lang="ru-RU"/>
          </a:p>
        </c:txPr>
        <c:crossAx val="82572800"/>
        <c:crosses val="autoZero"/>
        <c:auto val="1"/>
        <c:lblAlgn val="ctr"/>
        <c:lblOffset val="100"/>
        <c:noMultiLvlLbl val="1"/>
      </c:catAx>
      <c:valAx>
        <c:axId val="82572800"/>
        <c:scaling>
          <c:orientation val="minMax"/>
        </c:scaling>
        <c:delete val="1"/>
        <c:axPos val="l"/>
        <c:numFmt formatCode="General" sourceLinked="1"/>
        <c:tickLblPos val="none"/>
        <c:crossAx val="82571264"/>
        <c:crosses val="autoZero"/>
        <c:crossBetween val="between"/>
      </c:valAx>
    </c:plotArea>
    <c:plotVisOnly val="1"/>
  </c:chart>
  <c:externalData r:id="rId2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ru-RU" dirty="0"/>
              <a:t>Сумма выданных </a:t>
            </a:r>
            <a:r>
              <a:rPr lang="ru-RU" dirty="0" smtClean="0"/>
              <a:t>кредитов январь-май, </a:t>
            </a:r>
            <a:r>
              <a:rPr lang="ru-RU" dirty="0" err="1"/>
              <a:t>млн.руб</a:t>
            </a:r>
            <a:endParaRPr lang="ru-RU" dirty="0"/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рисунок!$A$78</c:f>
              <c:strCache>
                <c:ptCount val="1"/>
                <c:pt idx="0">
                  <c:v>итого</c:v>
                </c:pt>
              </c:strCache>
            </c:strRef>
          </c:tx>
          <c:spPr>
            <a:solidFill>
              <a:srgbClr val="FF0000"/>
            </a:solidFill>
          </c:spPr>
          <c:dLbls>
            <c:txPr>
              <a:bodyPr/>
              <a:lstStyle/>
              <a:p>
                <a:pPr>
                  <a:defRPr sz="1600"/>
                </a:pPr>
                <a:endParaRPr lang="ru-RU"/>
              </a:p>
            </c:txPr>
            <c:showVal val="1"/>
          </c:dLbls>
          <c:cat>
            <c:strRef>
              <c:f>рисунок!$B$72:$G$72</c:f>
              <c:strCache>
                <c:ptCount val="6"/>
                <c:pt idx="0">
                  <c:v>2010г.</c:v>
                </c:pt>
                <c:pt idx="1">
                  <c:v>2011г.</c:v>
                </c:pt>
                <c:pt idx="2">
                  <c:v>2012г.</c:v>
                </c:pt>
                <c:pt idx="3">
                  <c:v>2013г.</c:v>
                </c:pt>
                <c:pt idx="4">
                  <c:v>2014г.</c:v>
                </c:pt>
                <c:pt idx="5">
                  <c:v>2015г.</c:v>
                </c:pt>
              </c:strCache>
            </c:strRef>
          </c:cat>
          <c:val>
            <c:numRef>
              <c:f>рисунок!$B$78:$G$78</c:f>
              <c:numCache>
                <c:formatCode>#,##0</c:formatCode>
                <c:ptCount val="6"/>
                <c:pt idx="0">
                  <c:v>735670</c:v>
                </c:pt>
                <c:pt idx="1">
                  <c:v>834315</c:v>
                </c:pt>
                <c:pt idx="2">
                  <c:v>959982</c:v>
                </c:pt>
                <c:pt idx="3">
                  <c:v>977607</c:v>
                </c:pt>
                <c:pt idx="4">
                  <c:v>947583</c:v>
                </c:pt>
                <c:pt idx="5">
                  <c:v>836206</c:v>
                </c:pt>
              </c:numCache>
            </c:numRef>
          </c:val>
        </c:ser>
        <c:gapWidth val="75"/>
        <c:overlap val="-25"/>
        <c:axId val="83113088"/>
        <c:axId val="83114624"/>
      </c:barChart>
      <c:catAx>
        <c:axId val="83113088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83114624"/>
        <c:crosses val="autoZero"/>
        <c:auto val="1"/>
        <c:lblAlgn val="ctr"/>
        <c:lblOffset val="100"/>
      </c:catAx>
      <c:valAx>
        <c:axId val="83114624"/>
        <c:scaling>
          <c:orientation val="minMax"/>
        </c:scaling>
        <c:delete val="1"/>
        <c:axPos val="l"/>
        <c:numFmt formatCode="#,##0" sourceLinked="1"/>
        <c:majorTickMark val="none"/>
        <c:tickLblPos val="none"/>
        <c:crossAx val="83113088"/>
        <c:crosses val="autoZero"/>
        <c:crossBetween val="between"/>
      </c:valAx>
    </c:plotArea>
    <c:plotVisOnly val="1"/>
  </c:chart>
  <c:externalData r:id="rId2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2787007874015704"/>
          <c:y val="8.6719160104986898E-2"/>
          <c:w val="0.84435214348206356"/>
          <c:h val="0.74827951143297533"/>
        </c:manualLayout>
      </c:layout>
      <c:barChart>
        <c:barDir val="col"/>
        <c:grouping val="clustered"/>
        <c:ser>
          <c:idx val="0"/>
          <c:order val="0"/>
          <c:tx>
            <c:strRef>
              <c:f>рисунок!$A$40</c:f>
              <c:strCache>
                <c:ptCount val="1"/>
                <c:pt idx="0">
                  <c:v>Выручка</c:v>
                </c:pt>
              </c:strCache>
            </c:strRef>
          </c:tx>
          <c:spPr>
            <a:solidFill>
              <a:srgbClr val="000099"/>
            </a:solidFill>
          </c:spPr>
          <c:cat>
            <c:numRef>
              <c:f>рисунок!$B$39:$F$39</c:f>
              <c:numCache>
                <c:formatCode>General</c:formatCode>
                <c:ptCount val="5"/>
                <c:pt idx="0">
                  <c:v>2006</c:v>
                </c:pt>
                <c:pt idx="1">
                  <c:v>2011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</c:numCache>
            </c:numRef>
          </c:cat>
          <c:val>
            <c:numRef>
              <c:f>рисунок!$B$40:$F$40</c:f>
              <c:numCache>
                <c:formatCode>#,##0</c:formatCode>
                <c:ptCount val="5"/>
                <c:pt idx="0">
                  <c:v>470.35710999999969</c:v>
                </c:pt>
                <c:pt idx="1">
                  <c:v>877.618605</c:v>
                </c:pt>
                <c:pt idx="2">
                  <c:v>1159.397383</c:v>
                </c:pt>
                <c:pt idx="3">
                  <c:v>1174.339299</c:v>
                </c:pt>
                <c:pt idx="4">
                  <c:v>1478.6628579999999</c:v>
                </c:pt>
              </c:numCache>
            </c:numRef>
          </c:val>
        </c:ser>
        <c:ser>
          <c:idx val="1"/>
          <c:order val="1"/>
          <c:tx>
            <c:strRef>
              <c:f>рисунок!$A$41</c:f>
              <c:strCache>
                <c:ptCount val="1"/>
                <c:pt idx="0">
                  <c:v>Ссудная задолженность по кредитам</c:v>
                </c:pt>
              </c:strCache>
            </c:strRef>
          </c:tx>
          <c:spPr>
            <a:solidFill>
              <a:srgbClr val="FF0000"/>
            </a:solidFill>
          </c:spPr>
          <c:cat>
            <c:numRef>
              <c:f>рисунок!$B$39:$F$39</c:f>
              <c:numCache>
                <c:formatCode>General</c:formatCode>
                <c:ptCount val="5"/>
                <c:pt idx="0">
                  <c:v>2006</c:v>
                </c:pt>
                <c:pt idx="1">
                  <c:v>2011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</c:numCache>
            </c:numRef>
          </c:cat>
          <c:val>
            <c:numRef>
              <c:f>рисунок!$B$41:$F$41</c:f>
              <c:numCache>
                <c:formatCode>#,##0</c:formatCode>
                <c:ptCount val="5"/>
                <c:pt idx="0">
                  <c:v>0</c:v>
                </c:pt>
                <c:pt idx="1">
                  <c:v>824.39499999999998</c:v>
                </c:pt>
                <c:pt idx="2">
                  <c:v>1160.9880000000001</c:v>
                </c:pt>
                <c:pt idx="3">
                  <c:v>1278.2090000000001</c:v>
                </c:pt>
                <c:pt idx="4">
                  <c:v>1294.116</c:v>
                </c:pt>
              </c:numCache>
            </c:numRef>
          </c:val>
        </c:ser>
        <c:gapWidth val="75"/>
        <c:overlap val="-25"/>
        <c:axId val="83139200"/>
        <c:axId val="83177856"/>
      </c:barChart>
      <c:catAx>
        <c:axId val="83139200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83177856"/>
        <c:crosses val="autoZero"/>
        <c:auto val="1"/>
        <c:lblAlgn val="ctr"/>
        <c:lblOffset val="100"/>
      </c:catAx>
      <c:valAx>
        <c:axId val="83177856"/>
        <c:scaling>
          <c:orientation val="minMax"/>
          <c:max val="1500"/>
        </c:scaling>
        <c:axPos val="l"/>
        <c:majorGridlines/>
        <c:numFmt formatCode="#,##0" sourceLinked="1"/>
        <c:maj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sz="1400"/>
            </a:pPr>
            <a:endParaRPr lang="ru-RU"/>
          </a:p>
        </c:txPr>
        <c:crossAx val="83139200"/>
        <c:crosses val="autoZero"/>
        <c:crossBetween val="between"/>
      </c:valAx>
    </c:plotArea>
    <c:legend>
      <c:legendPos val="b"/>
      <c:legendEntry>
        <c:idx val="0"/>
        <c:txPr>
          <a:bodyPr/>
          <a:lstStyle/>
          <a:p>
            <a:pPr>
              <a:defRPr sz="1600" b="1"/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600" b="1"/>
            </a:pPr>
            <a:endParaRPr lang="ru-RU"/>
          </a:p>
        </c:txPr>
      </c:legendEntry>
      <c:layout>
        <c:manualLayout>
          <c:xMode val="edge"/>
          <c:yMode val="edge"/>
          <c:x val="8.6111111111111069E-2"/>
          <c:y val="2.155400840318385E-2"/>
          <c:w val="0.69166666666666654"/>
          <c:h val="0.28127731562612163"/>
        </c:manualLayout>
      </c:layout>
      <c:txPr>
        <a:bodyPr/>
        <a:lstStyle/>
        <a:p>
          <a:pPr>
            <a:defRPr sz="1600"/>
          </a:pPr>
          <a:endParaRPr lang="ru-RU"/>
        </a:p>
      </c:txPr>
    </c:legend>
    <c:plotVisOnly val="1"/>
    <c:dispBlanksAs val="gap"/>
  </c:chart>
  <c:externalData r:id="rId2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1.2566870759050818E-2"/>
          <c:y val="5.1400554097404488E-2"/>
          <c:w val="0.98387065052661082"/>
          <c:h val="0.48374927092446895"/>
        </c:manualLayout>
      </c:layout>
      <c:barChart>
        <c:barDir val="col"/>
        <c:grouping val="clustered"/>
        <c:ser>
          <c:idx val="0"/>
          <c:order val="0"/>
          <c:tx>
            <c:strRef>
              <c:f>Лист5!$C$53</c:f>
              <c:strCache>
                <c:ptCount val="1"/>
                <c:pt idx="0">
                  <c:v>доля 2014г.</c:v>
                </c:pt>
              </c:strCache>
            </c:strRef>
          </c:tx>
          <c:spPr>
            <a:solidFill>
              <a:srgbClr val="002060"/>
            </a:solidFill>
          </c:spPr>
          <c:dLbls>
            <c:dLbl>
              <c:idx val="0"/>
              <c:layout>
                <c:manualLayout>
                  <c:x val="1.9994422253409676E-2"/>
                  <c:y val="-2.2151461577853892E-3"/>
                </c:manualLayout>
              </c:layout>
              <c:showVal val="1"/>
            </c:dLbl>
            <c:dLbl>
              <c:idx val="9"/>
              <c:layout>
                <c:manualLayout>
                  <c:x val="7.1408650905034924E-3"/>
                  <c:y val="0"/>
                </c:manualLayout>
              </c:layout>
              <c:showVal val="1"/>
            </c:dLbl>
            <c:dLbl>
              <c:idx val="15"/>
              <c:layout>
                <c:manualLayout>
                  <c:x val="-1.2578614572431045E-2"/>
                  <c:y val="-2.6041666666666817E-3"/>
                </c:manualLayout>
              </c:layout>
              <c:showVal val="1"/>
            </c:dLbl>
            <c:dLbl>
              <c:idx val="17"/>
              <c:layout>
                <c:manualLayout>
                  <c:x val="-1.1425384144805548E-2"/>
                  <c:y val="-6.6454384733561521E-3"/>
                </c:manualLayout>
              </c:layout>
              <c:showVal val="1"/>
            </c:dLbl>
            <c:dLbl>
              <c:idx val="18"/>
              <c:layout>
                <c:manualLayout>
                  <c:x val="-4.928209003562483E-3"/>
                  <c:y val="-1.329087694671233E-2"/>
                </c:manualLayout>
              </c:layout>
              <c:showVal val="1"/>
            </c:dLbl>
            <c:dLbl>
              <c:idx val="19"/>
              <c:layout>
                <c:manualLayout>
                  <c:x val="1.4281730181006881E-3"/>
                  <c:y val="4.4302923155707663E-3"/>
                </c:manualLayout>
              </c:layout>
              <c:showVal val="1"/>
            </c:dLbl>
            <c:dLbl>
              <c:idx val="20"/>
              <c:layout>
                <c:manualLayout>
                  <c:x val="8.5690381086041267E-3"/>
                  <c:y val="0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showVal val="1"/>
          </c:dLbls>
          <c:cat>
            <c:strRef>
              <c:f>Лист5!$A$54:$A$77</c:f>
              <c:strCache>
                <c:ptCount val="24"/>
                <c:pt idx="0">
                  <c:v>Белгородская область</c:v>
                </c:pt>
                <c:pt idx="1">
                  <c:v>Курская область</c:v>
                </c:pt>
                <c:pt idx="2">
                  <c:v>Тамбовская область</c:v>
                </c:pt>
                <c:pt idx="3">
                  <c:v>Республика Марий Эл</c:v>
                </c:pt>
                <c:pt idx="4">
                  <c:v>Челябинская область</c:v>
                </c:pt>
                <c:pt idx="5">
                  <c:v>Ставропольский край</c:v>
                </c:pt>
                <c:pt idx="6">
                  <c:v>Воронежская область</c:v>
                </c:pt>
                <c:pt idx="7">
                  <c:v>Пензенская область</c:v>
                </c:pt>
                <c:pt idx="8">
                  <c:v>Амурская область</c:v>
                </c:pt>
                <c:pt idx="9">
                  <c:v>Тюменская область</c:v>
                </c:pt>
                <c:pt idx="10">
                  <c:v>Ростовская область</c:v>
                </c:pt>
                <c:pt idx="11">
                  <c:v>Приморский край</c:v>
                </c:pt>
                <c:pt idx="12">
                  <c:v>Омская область</c:v>
                </c:pt>
                <c:pt idx="13">
                  <c:v>Алтайский край</c:v>
                </c:pt>
                <c:pt idx="14">
                  <c:v>Рязанская область</c:v>
                </c:pt>
                <c:pt idx="15">
                  <c:v>Свердловская область</c:v>
                </c:pt>
                <c:pt idx="16">
                  <c:v>Курганская область</c:v>
                </c:pt>
                <c:pt idx="17">
                  <c:v>Новосибирская область</c:v>
                </c:pt>
                <c:pt idx="18">
                  <c:v>Республика Башкортостан</c:v>
                </c:pt>
                <c:pt idx="19">
                  <c:v>Нижегородская область</c:v>
                </c:pt>
                <c:pt idx="20">
                  <c:v>Оренбургская область</c:v>
                </c:pt>
                <c:pt idx="21">
                  <c:v>Краснодарский край</c:v>
                </c:pt>
                <c:pt idx="22">
                  <c:v>Красноярский край</c:v>
                </c:pt>
                <c:pt idx="23">
                  <c:v>Республика Татарстан</c:v>
                </c:pt>
              </c:strCache>
            </c:strRef>
          </c:cat>
          <c:val>
            <c:numRef>
              <c:f>Лист5!$C$54:$C$77</c:f>
              <c:numCache>
                <c:formatCode>0.0%</c:formatCode>
                <c:ptCount val="24"/>
                <c:pt idx="0">
                  <c:v>0.11370000000000002</c:v>
                </c:pt>
                <c:pt idx="1">
                  <c:v>3.4200000000000001E-2</c:v>
                </c:pt>
                <c:pt idx="2">
                  <c:v>2.86E-2</c:v>
                </c:pt>
                <c:pt idx="3">
                  <c:v>1.0600000000000021E-2</c:v>
                </c:pt>
                <c:pt idx="4">
                  <c:v>2.63E-2</c:v>
                </c:pt>
                <c:pt idx="5">
                  <c:v>4.4400000000000113E-2</c:v>
                </c:pt>
                <c:pt idx="6">
                  <c:v>3.3399999999999999E-2</c:v>
                </c:pt>
                <c:pt idx="7">
                  <c:v>1.5299999999999998E-2</c:v>
                </c:pt>
                <c:pt idx="8">
                  <c:v>7.4000000000000255E-3</c:v>
                </c:pt>
                <c:pt idx="9">
                  <c:v>1.3700000000000047E-2</c:v>
                </c:pt>
                <c:pt idx="10">
                  <c:v>3.8199999999999998E-2</c:v>
                </c:pt>
                <c:pt idx="11">
                  <c:v>4.9000000000000181E-3</c:v>
                </c:pt>
                <c:pt idx="12">
                  <c:v>1.6299999999999999E-2</c:v>
                </c:pt>
                <c:pt idx="13">
                  <c:v>2.3299999999999998E-2</c:v>
                </c:pt>
                <c:pt idx="14">
                  <c:v>1.1400000000000046E-2</c:v>
                </c:pt>
                <c:pt idx="15">
                  <c:v>1.9199999999999998E-2</c:v>
                </c:pt>
                <c:pt idx="16">
                  <c:v>4.1000000000000003E-3</c:v>
                </c:pt>
                <c:pt idx="17">
                  <c:v>1.8200000000000056E-2</c:v>
                </c:pt>
                <c:pt idx="18">
                  <c:v>1.9599999999999999E-2</c:v>
                </c:pt>
                <c:pt idx="19">
                  <c:v>1.4800000000000001E-2</c:v>
                </c:pt>
                <c:pt idx="20">
                  <c:v>1.3500000000000043E-2</c:v>
                </c:pt>
                <c:pt idx="21">
                  <c:v>8.2300000000000012E-2</c:v>
                </c:pt>
                <c:pt idx="22">
                  <c:v>1.3200000000000038E-2</c:v>
                </c:pt>
                <c:pt idx="23">
                  <c:v>3.670000000000001E-2</c:v>
                </c:pt>
              </c:numCache>
            </c:numRef>
          </c:val>
        </c:ser>
        <c:ser>
          <c:idx val="1"/>
          <c:order val="1"/>
          <c:tx>
            <c:strRef>
              <c:f>Лист5!$D$53</c:f>
              <c:strCache>
                <c:ptCount val="1"/>
                <c:pt idx="0">
                  <c:v>прирост доли 2009-2014гг.</c:v>
                </c:pt>
              </c:strCache>
            </c:strRef>
          </c:tx>
          <c:spPr>
            <a:solidFill>
              <a:srgbClr val="FF0000"/>
            </a:solidFill>
          </c:spPr>
          <c:cat>
            <c:strRef>
              <c:f>Лист5!$A$54:$A$77</c:f>
              <c:strCache>
                <c:ptCount val="24"/>
                <c:pt idx="0">
                  <c:v>Белгородская область</c:v>
                </c:pt>
                <c:pt idx="1">
                  <c:v>Курская область</c:v>
                </c:pt>
                <c:pt idx="2">
                  <c:v>Тамбовская область</c:v>
                </c:pt>
                <c:pt idx="3">
                  <c:v>Республика Марий Эл</c:v>
                </c:pt>
                <c:pt idx="4">
                  <c:v>Челябинская область</c:v>
                </c:pt>
                <c:pt idx="5">
                  <c:v>Ставропольский край</c:v>
                </c:pt>
                <c:pt idx="6">
                  <c:v>Воронежская область</c:v>
                </c:pt>
                <c:pt idx="7">
                  <c:v>Пензенская область</c:v>
                </c:pt>
                <c:pt idx="8">
                  <c:v>Амурская область</c:v>
                </c:pt>
                <c:pt idx="9">
                  <c:v>Тюменская область</c:v>
                </c:pt>
                <c:pt idx="10">
                  <c:v>Ростовская область</c:v>
                </c:pt>
                <c:pt idx="11">
                  <c:v>Приморский край</c:v>
                </c:pt>
                <c:pt idx="12">
                  <c:v>Омская область</c:v>
                </c:pt>
                <c:pt idx="13">
                  <c:v>Алтайский край</c:v>
                </c:pt>
                <c:pt idx="14">
                  <c:v>Рязанская область</c:v>
                </c:pt>
                <c:pt idx="15">
                  <c:v>Свердловская область</c:v>
                </c:pt>
                <c:pt idx="16">
                  <c:v>Курганская область</c:v>
                </c:pt>
                <c:pt idx="17">
                  <c:v>Новосибирская область</c:v>
                </c:pt>
                <c:pt idx="18">
                  <c:v>Республика Башкортостан</c:v>
                </c:pt>
                <c:pt idx="19">
                  <c:v>Нижегородская область</c:v>
                </c:pt>
                <c:pt idx="20">
                  <c:v>Оренбургская область</c:v>
                </c:pt>
                <c:pt idx="21">
                  <c:v>Краснодарский край</c:v>
                </c:pt>
                <c:pt idx="22">
                  <c:v>Красноярский край</c:v>
                </c:pt>
                <c:pt idx="23">
                  <c:v>Республика Татарстан</c:v>
                </c:pt>
              </c:strCache>
            </c:strRef>
          </c:cat>
          <c:val>
            <c:numRef>
              <c:f>Лист5!$D$54:$D$77</c:f>
              <c:numCache>
                <c:formatCode>0.0%</c:formatCode>
                <c:ptCount val="24"/>
                <c:pt idx="0">
                  <c:v>2.3199999999999988E-2</c:v>
                </c:pt>
                <c:pt idx="1">
                  <c:v>1.6500000000000056E-2</c:v>
                </c:pt>
                <c:pt idx="2">
                  <c:v>1.4100000000000001E-2</c:v>
                </c:pt>
                <c:pt idx="3">
                  <c:v>4.6000000000000034E-3</c:v>
                </c:pt>
                <c:pt idx="4">
                  <c:v>3.8000000000000052E-3</c:v>
                </c:pt>
                <c:pt idx="5">
                  <c:v>3.3000000000000052E-3</c:v>
                </c:pt>
                <c:pt idx="6">
                  <c:v>3.2000000000000067E-3</c:v>
                </c:pt>
                <c:pt idx="7">
                  <c:v>2.7000000000000066E-3</c:v>
                </c:pt>
                <c:pt idx="8">
                  <c:v>2.6000000000000116E-3</c:v>
                </c:pt>
                <c:pt idx="9">
                  <c:v>-1.9999999999999903E-4</c:v>
                </c:pt>
                <c:pt idx="10">
                  <c:v>-3.000000000000029E-4</c:v>
                </c:pt>
                <c:pt idx="11">
                  <c:v>-7.0000000000000249E-4</c:v>
                </c:pt>
                <c:pt idx="12">
                  <c:v>-9.0000000000000247E-4</c:v>
                </c:pt>
                <c:pt idx="13">
                  <c:v>-1.3999999999999985E-3</c:v>
                </c:pt>
                <c:pt idx="14">
                  <c:v>-1.8999999999999989E-3</c:v>
                </c:pt>
                <c:pt idx="15">
                  <c:v>-2.1000000000000012E-3</c:v>
                </c:pt>
                <c:pt idx="16">
                  <c:v>-2.3999999999999994E-3</c:v>
                </c:pt>
                <c:pt idx="17">
                  <c:v>-3.2000000000000067E-3</c:v>
                </c:pt>
                <c:pt idx="18">
                  <c:v>-4.2000000000000023E-3</c:v>
                </c:pt>
                <c:pt idx="19">
                  <c:v>-4.3000000000000104E-3</c:v>
                </c:pt>
                <c:pt idx="20">
                  <c:v>-5.1000000000000004E-3</c:v>
                </c:pt>
                <c:pt idx="21">
                  <c:v>-5.1999999999999963E-3</c:v>
                </c:pt>
                <c:pt idx="22">
                  <c:v>-6.2000000000000189E-3</c:v>
                </c:pt>
                <c:pt idx="23">
                  <c:v>-8.5000000000000006E-3</c:v>
                </c:pt>
              </c:numCache>
            </c:numRef>
          </c:val>
        </c:ser>
        <c:axId val="83206912"/>
        <c:axId val="83208448"/>
      </c:barChart>
      <c:catAx>
        <c:axId val="83206912"/>
        <c:scaling>
          <c:orientation val="minMax"/>
        </c:scaling>
        <c:axPos val="b"/>
        <c:tickLblPos val="low"/>
        <c:txPr>
          <a:bodyPr rot="-5400000" vert="horz"/>
          <a:lstStyle/>
          <a:p>
            <a:pPr>
              <a:defRPr sz="1400" b="1"/>
            </a:pPr>
            <a:endParaRPr lang="ru-RU"/>
          </a:p>
        </c:txPr>
        <c:crossAx val="83208448"/>
        <c:crosses val="autoZero"/>
        <c:auto val="1"/>
        <c:lblAlgn val="ctr"/>
        <c:lblOffset val="100"/>
      </c:catAx>
      <c:valAx>
        <c:axId val="83208448"/>
        <c:scaling>
          <c:orientation val="minMax"/>
        </c:scaling>
        <c:delete val="1"/>
        <c:axPos val="l"/>
        <c:numFmt formatCode="0.0%" sourceLinked="1"/>
        <c:tickLblPos val="none"/>
        <c:crossAx val="8320691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6.9204735841312134E-2"/>
          <c:y val="2.2764312664042052E-2"/>
          <c:w val="0.75157052280202852"/>
          <c:h val="0.11398228457937215"/>
        </c:manualLayout>
      </c:layout>
      <c:txPr>
        <a:bodyPr/>
        <a:lstStyle/>
        <a:p>
          <a:pPr>
            <a:defRPr sz="2000" b="1"/>
          </a:pPr>
          <a:endParaRPr lang="ru-RU"/>
        </a:p>
      </c:txPr>
    </c:legend>
    <c:plotVisOnly val="1"/>
  </c:chart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>
        <c:manualLayout>
          <c:layoutTarget val="inner"/>
          <c:xMode val="edge"/>
          <c:yMode val="edge"/>
          <c:x val="0.15346634926743097"/>
          <c:y val="0.18165694018883041"/>
          <c:w val="0.58149263902925841"/>
          <c:h val="0.72989776806956663"/>
        </c:manualLayout>
      </c:layout>
      <c:barChart>
        <c:barDir val="col"/>
        <c:grouping val="clustered"/>
        <c:ser>
          <c:idx val="1"/>
          <c:order val="0"/>
          <c:spPr>
            <a:gradFill>
              <a:gsLst>
                <a:gs pos="23000">
                  <a:srgbClr val="FEAE72"/>
                </a:gs>
                <a:gs pos="57000">
                  <a:srgbClr val="BD8013"/>
                </a:gs>
              </a:gsLst>
              <a:lin ang="2700000" scaled="1"/>
            </a:gradFill>
            <a:ln w="6350">
              <a:solidFill>
                <a:srgbClr val="904406"/>
              </a:solidFill>
            </a:ln>
          </c:spPr>
          <c:dLbls>
            <c:dLbl>
              <c:idx val="0"/>
              <c:layout/>
              <c:dLblPos val="ctr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elete val="1"/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defRPr>
                </a:pPr>
                <a:endParaRPr lang="ru-RU"/>
              </a:p>
            </c:txPr>
            <c:dLblPos val="ctr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Лист2!$N$17</c:f>
              <c:numCache>
                <c:formatCode>General</c:formatCode>
                <c:ptCount val="1"/>
              </c:numCache>
            </c:numRef>
          </c:cat>
          <c:val>
            <c:numRef>
              <c:f>Лист2!$B$31</c:f>
              <c:numCache>
                <c:formatCode>0.00</c:formatCode>
                <c:ptCount val="1"/>
                <c:pt idx="0">
                  <c:v>98.8</c:v>
                </c:pt>
              </c:numCache>
            </c:numRef>
          </c:val>
        </c:ser>
        <c:ser>
          <c:idx val="0"/>
          <c:order val="1"/>
          <c:spPr>
            <a:solidFill>
              <a:schemeClr val="accent1"/>
            </a:solidFill>
            <a:ln w="6350">
              <a:solidFill>
                <a:schemeClr val="accent3">
                  <a:lumMod val="50000"/>
                </a:schemeClr>
              </a:solidFill>
            </a:ln>
          </c:spPr>
          <c:dPt>
            <c:idx val="0"/>
            <c:spPr>
              <a:gradFill>
                <a:gsLst>
                  <a:gs pos="0">
                    <a:srgbClr val="C0D69B"/>
                  </a:gs>
                  <a:gs pos="50000">
                    <a:srgbClr val="73A41C"/>
                  </a:gs>
                </a:gsLst>
                <a:lin ang="2700000" scaled="1"/>
              </a:gradFill>
              <a:ln w="6350">
                <a:solidFill>
                  <a:schemeClr val="accent3">
                    <a:lumMod val="50000"/>
                  </a:schemeClr>
                </a:solidFill>
              </a:ln>
            </c:spPr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defRPr>
                </a:pPr>
                <a:endParaRPr lang="ru-RU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numRef>
              <c:f>Лист2!$N$17</c:f>
              <c:numCache>
                <c:formatCode>General</c:formatCode>
                <c:ptCount val="1"/>
              </c:numCache>
            </c:numRef>
          </c:cat>
          <c:val>
            <c:numRef>
              <c:f>Лист2!$C$31</c:f>
              <c:numCache>
                <c:formatCode>0.00</c:formatCode>
                <c:ptCount val="1"/>
                <c:pt idx="0">
                  <c:v>98.4</c:v>
                </c:pt>
              </c:numCache>
            </c:numRef>
          </c:val>
        </c:ser>
        <c:ser>
          <c:idx val="2"/>
          <c:order val="2"/>
          <c:spPr>
            <a:gradFill>
              <a:gsLst>
                <a:gs pos="57000">
                  <a:srgbClr val="95B3D7"/>
                </a:gs>
                <a:gs pos="100000">
                  <a:srgbClr val="376092"/>
                </a:gs>
              </a:gsLst>
              <a:lin ang="2700000" scaled="0"/>
            </a:gradFill>
            <a:ln>
              <a:solidFill>
                <a:schemeClr val="tx2"/>
              </a:solidFill>
            </a:ln>
          </c:spPr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defRPr>
                </a:pPr>
                <a:endParaRPr lang="ru-RU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Лист2!$N$17</c:f>
              <c:numCache>
                <c:formatCode>General</c:formatCode>
                <c:ptCount val="1"/>
              </c:numCache>
            </c:numRef>
          </c:cat>
          <c:val>
            <c:numRef>
              <c:f>Лист2!$D$31</c:f>
              <c:numCache>
                <c:formatCode>0.00</c:formatCode>
                <c:ptCount val="1"/>
                <c:pt idx="0">
                  <c:v>98.9</c:v>
                </c:pt>
              </c:numCache>
            </c:numRef>
          </c:val>
        </c:ser>
        <c:gapWidth val="50"/>
        <c:overlap val="-20"/>
        <c:axId val="107377408"/>
        <c:axId val="107378944"/>
      </c:barChart>
      <c:catAx>
        <c:axId val="107377408"/>
        <c:scaling>
          <c:orientation val="minMax"/>
        </c:scaling>
        <c:axPos val="b"/>
        <c:numFmt formatCode="General" sourceLinked="1"/>
        <c:tickLblPos val="nextTo"/>
        <c:spPr>
          <a:ln w="25400">
            <a:solidFill>
              <a:schemeClr val="tx1">
                <a:lumMod val="65000"/>
                <a:lumOff val="35000"/>
              </a:schemeClr>
            </a:solidFill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endParaRPr lang="ru-RU"/>
          </a:p>
        </c:txPr>
        <c:crossAx val="107378944"/>
        <c:crosses val="autoZero"/>
        <c:auto val="1"/>
        <c:lblAlgn val="ctr"/>
        <c:lblOffset val="100"/>
      </c:catAx>
      <c:valAx>
        <c:axId val="107378944"/>
        <c:scaling>
          <c:orientation val="minMax"/>
          <c:max val="100"/>
          <c:min val="70"/>
        </c:scaling>
        <c:axPos val="l"/>
        <c:majorGridlines>
          <c:spPr>
            <a:ln>
              <a:solidFill>
                <a:schemeClr val="tx1">
                  <a:lumMod val="65000"/>
                  <a:lumOff val="35000"/>
                </a:schemeClr>
              </a:solidFill>
              <a:prstDash val="dash"/>
            </a:ln>
          </c:spPr>
        </c:majorGridlines>
        <c:numFmt formatCode="#,##0" sourceLinked="0"/>
        <c:tickLblPos val="nextTo"/>
        <c:spPr>
          <a:ln w="25400">
            <a:solidFill>
              <a:schemeClr val="tx1">
                <a:lumMod val="65000"/>
                <a:lumOff val="35000"/>
              </a:schemeClr>
            </a:solidFill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endParaRPr lang="ru-RU"/>
          </a:p>
        </c:txPr>
        <c:crossAx val="107377408"/>
        <c:crosses val="autoZero"/>
        <c:crossBetween val="between"/>
        <c:majorUnit val="10"/>
      </c:valAx>
      <c:spPr>
        <a:noFill/>
        <a:ln w="25400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>
        <c:manualLayout>
          <c:layoutTarget val="inner"/>
          <c:xMode val="edge"/>
          <c:yMode val="edge"/>
          <c:x val="0.15346634926743097"/>
          <c:y val="0.18165694018883041"/>
          <c:w val="0.58149263902925841"/>
          <c:h val="0.72989776806956663"/>
        </c:manualLayout>
      </c:layout>
      <c:barChart>
        <c:barDir val="col"/>
        <c:grouping val="clustered"/>
        <c:ser>
          <c:idx val="1"/>
          <c:order val="0"/>
          <c:spPr>
            <a:gradFill>
              <a:gsLst>
                <a:gs pos="23000">
                  <a:srgbClr val="FEAE72"/>
                </a:gs>
                <a:gs pos="57000">
                  <a:srgbClr val="BD8013"/>
                </a:gs>
              </a:gsLst>
              <a:lin ang="2700000" scaled="1"/>
            </a:gradFill>
            <a:ln w="6350">
              <a:solidFill>
                <a:srgbClr val="904406"/>
              </a:solidFill>
            </a:ln>
          </c:spPr>
          <c:dLbls>
            <c:dLbl>
              <c:idx val="0"/>
              <c:layout/>
              <c:dLblPos val="ctr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elete val="1"/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defRPr>
                </a:pPr>
                <a:endParaRPr lang="ru-RU"/>
              </a:p>
            </c:txPr>
            <c:dLblPos val="ctr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Лист2!$N$17</c:f>
              <c:numCache>
                <c:formatCode>General</c:formatCode>
                <c:ptCount val="1"/>
              </c:numCache>
            </c:numRef>
          </c:cat>
          <c:val>
            <c:numRef>
              <c:f>Лист2!$B$31</c:f>
              <c:numCache>
                <c:formatCode>0.00</c:formatCode>
                <c:ptCount val="1"/>
                <c:pt idx="0">
                  <c:v>83.6</c:v>
                </c:pt>
              </c:numCache>
            </c:numRef>
          </c:val>
        </c:ser>
        <c:ser>
          <c:idx val="0"/>
          <c:order val="1"/>
          <c:spPr>
            <a:solidFill>
              <a:schemeClr val="accent1"/>
            </a:solidFill>
            <a:ln w="6350">
              <a:solidFill>
                <a:schemeClr val="accent3">
                  <a:lumMod val="50000"/>
                </a:schemeClr>
              </a:solidFill>
            </a:ln>
          </c:spPr>
          <c:dPt>
            <c:idx val="0"/>
            <c:spPr>
              <a:gradFill>
                <a:gsLst>
                  <a:gs pos="0">
                    <a:srgbClr val="C0D69B"/>
                  </a:gs>
                  <a:gs pos="50000">
                    <a:srgbClr val="73A41C"/>
                  </a:gs>
                </a:gsLst>
                <a:lin ang="2700000" scaled="1"/>
              </a:gradFill>
              <a:ln w="6350">
                <a:solidFill>
                  <a:schemeClr val="accent3">
                    <a:lumMod val="50000"/>
                  </a:schemeClr>
                </a:solidFill>
              </a:ln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81,4</a:t>
                    </a:r>
                    <a:endParaRPr lang="en-US" dirty="0"/>
                  </a:p>
                </c:rich>
              </c:tx>
              <c:dLblPos val="ctr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defRPr>
                </a:pPr>
                <a:endParaRPr lang="ru-RU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Лист2!$N$17</c:f>
              <c:numCache>
                <c:formatCode>General</c:formatCode>
                <c:ptCount val="1"/>
              </c:numCache>
            </c:numRef>
          </c:cat>
          <c:val>
            <c:numRef>
              <c:f>Лист2!$C$31</c:f>
              <c:numCache>
                <c:formatCode>0.00</c:formatCode>
                <c:ptCount val="1"/>
                <c:pt idx="0">
                  <c:v>81.3</c:v>
                </c:pt>
              </c:numCache>
            </c:numRef>
          </c:val>
        </c:ser>
        <c:ser>
          <c:idx val="2"/>
          <c:order val="2"/>
          <c:spPr>
            <a:gradFill>
              <a:gsLst>
                <a:gs pos="57000">
                  <a:srgbClr val="95B3D7"/>
                </a:gs>
                <a:gs pos="100000">
                  <a:srgbClr val="376092"/>
                </a:gs>
              </a:gsLst>
              <a:lin ang="2700000" scaled="0"/>
            </a:gradFill>
            <a:ln>
              <a:solidFill>
                <a:schemeClr val="tx2"/>
              </a:solidFill>
            </a:ln>
          </c:spPr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defRPr>
                </a:pPr>
                <a:endParaRPr lang="ru-RU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Лист2!$N$17</c:f>
              <c:numCache>
                <c:formatCode>General</c:formatCode>
                <c:ptCount val="1"/>
              </c:numCache>
            </c:numRef>
          </c:cat>
          <c:val>
            <c:numRef>
              <c:f>Лист2!$D$31</c:f>
              <c:numCache>
                <c:formatCode>0.00</c:formatCode>
                <c:ptCount val="1"/>
                <c:pt idx="0">
                  <c:v>84.4</c:v>
                </c:pt>
              </c:numCache>
            </c:numRef>
          </c:val>
        </c:ser>
        <c:gapWidth val="50"/>
        <c:overlap val="-20"/>
        <c:axId val="107524864"/>
        <c:axId val="107526400"/>
      </c:barChart>
      <c:catAx>
        <c:axId val="107524864"/>
        <c:scaling>
          <c:orientation val="minMax"/>
        </c:scaling>
        <c:axPos val="b"/>
        <c:numFmt formatCode="General" sourceLinked="1"/>
        <c:tickLblPos val="nextTo"/>
        <c:spPr>
          <a:ln w="25400">
            <a:solidFill>
              <a:schemeClr val="tx1">
                <a:lumMod val="65000"/>
                <a:lumOff val="35000"/>
              </a:schemeClr>
            </a:solidFill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endParaRPr lang="ru-RU"/>
          </a:p>
        </c:txPr>
        <c:crossAx val="107526400"/>
        <c:crosses val="autoZero"/>
        <c:auto val="1"/>
        <c:lblAlgn val="ctr"/>
        <c:lblOffset val="100"/>
      </c:catAx>
      <c:valAx>
        <c:axId val="107526400"/>
        <c:scaling>
          <c:orientation val="minMax"/>
          <c:max val="100"/>
          <c:min val="70"/>
        </c:scaling>
        <c:axPos val="l"/>
        <c:majorGridlines>
          <c:spPr>
            <a:ln>
              <a:solidFill>
                <a:schemeClr val="tx1">
                  <a:lumMod val="65000"/>
                  <a:lumOff val="35000"/>
                </a:schemeClr>
              </a:solidFill>
              <a:prstDash val="dash"/>
            </a:ln>
          </c:spPr>
        </c:majorGridlines>
        <c:numFmt formatCode="#,##0" sourceLinked="0"/>
        <c:tickLblPos val="nextTo"/>
        <c:spPr>
          <a:ln w="25400">
            <a:solidFill>
              <a:schemeClr val="tx1">
                <a:lumMod val="65000"/>
                <a:lumOff val="35000"/>
              </a:schemeClr>
            </a:solidFill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endParaRPr lang="ru-RU"/>
          </a:p>
        </c:txPr>
        <c:crossAx val="107524864"/>
        <c:crosses val="autoZero"/>
        <c:crossBetween val="between"/>
        <c:majorUnit val="10"/>
      </c:valAx>
      <c:spPr>
        <a:noFill/>
        <a:ln w="25400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>
        <c:manualLayout>
          <c:layoutTarget val="inner"/>
          <c:xMode val="edge"/>
          <c:yMode val="edge"/>
          <c:x val="0.1534663492674308"/>
          <c:y val="0.17377815193405638"/>
          <c:w val="0.58149263902925885"/>
          <c:h val="0.7377765563243478"/>
        </c:manualLayout>
      </c:layout>
      <c:barChart>
        <c:barDir val="col"/>
        <c:grouping val="clustered"/>
        <c:ser>
          <c:idx val="1"/>
          <c:order val="0"/>
          <c:spPr>
            <a:gradFill>
              <a:gsLst>
                <a:gs pos="23000">
                  <a:srgbClr val="FEAE72"/>
                </a:gs>
                <a:gs pos="57000">
                  <a:srgbClr val="BD8013"/>
                </a:gs>
              </a:gsLst>
              <a:lin ang="2700000" scaled="1"/>
            </a:gradFill>
            <a:ln w="6350">
              <a:solidFill>
                <a:srgbClr val="904406"/>
              </a:solidFill>
            </a:ln>
          </c:spPr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96,7</a:t>
                    </a:r>
                    <a:endParaRPr lang="en-US" dirty="0"/>
                  </a:p>
                </c:rich>
              </c:tx>
              <c:dLblPos val="ctr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elete val="1"/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defRPr>
                </a:pPr>
                <a:endParaRPr lang="ru-RU"/>
              </a:p>
            </c:txPr>
            <c:dLblPos val="ctr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Лист2!$N$17</c:f>
              <c:numCache>
                <c:formatCode>General</c:formatCode>
                <c:ptCount val="1"/>
              </c:numCache>
            </c:numRef>
          </c:cat>
          <c:val>
            <c:numRef>
              <c:f>Лист2!$K$28</c:f>
              <c:numCache>
                <c:formatCode>0.00</c:formatCode>
                <c:ptCount val="1"/>
                <c:pt idx="0">
                  <c:v>96.8</c:v>
                </c:pt>
              </c:numCache>
            </c:numRef>
          </c:val>
        </c:ser>
        <c:ser>
          <c:idx val="0"/>
          <c:order val="1"/>
          <c:spPr>
            <a:solidFill>
              <a:schemeClr val="accent1"/>
            </a:solidFill>
            <a:ln w="6350">
              <a:solidFill>
                <a:schemeClr val="accent3">
                  <a:lumMod val="50000"/>
                </a:schemeClr>
              </a:solidFill>
            </a:ln>
          </c:spPr>
          <c:dPt>
            <c:idx val="0"/>
            <c:spPr>
              <a:gradFill>
                <a:gsLst>
                  <a:gs pos="0">
                    <a:srgbClr val="C0D69B"/>
                  </a:gs>
                  <a:gs pos="50000">
                    <a:srgbClr val="73A41C"/>
                  </a:gs>
                </a:gsLst>
                <a:lin ang="2700000" scaled="1"/>
              </a:gradFill>
              <a:ln w="6350">
                <a:solidFill>
                  <a:schemeClr val="accent3">
                    <a:lumMod val="50000"/>
                  </a:schemeClr>
                </a:solidFill>
              </a:ln>
            </c:spPr>
          </c:dPt>
          <c:dLbls>
            <c:dLbl>
              <c:idx val="0"/>
              <c:layout>
                <c:manualLayout>
                  <c:x val="0"/>
                  <c:y val="0.39192008551277036"/>
                </c:manualLayout>
              </c:layout>
              <c:dLblPos val="outEnd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defRPr>
                </a:pPr>
                <a:endParaRPr lang="ru-RU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Лист2!$N$17</c:f>
              <c:numCache>
                <c:formatCode>General</c:formatCode>
                <c:ptCount val="1"/>
              </c:numCache>
            </c:numRef>
          </c:cat>
          <c:val>
            <c:numRef>
              <c:f>Лист2!$L$28</c:f>
              <c:numCache>
                <c:formatCode>0.00</c:formatCode>
                <c:ptCount val="1"/>
                <c:pt idx="0">
                  <c:v>97.5</c:v>
                </c:pt>
              </c:numCache>
            </c:numRef>
          </c:val>
        </c:ser>
        <c:ser>
          <c:idx val="2"/>
          <c:order val="2"/>
          <c:spPr>
            <a:gradFill>
              <a:gsLst>
                <a:gs pos="57000">
                  <a:srgbClr val="95B3D7"/>
                </a:gs>
                <a:gs pos="100000">
                  <a:srgbClr val="376092"/>
                </a:gs>
              </a:gsLst>
              <a:lin ang="2700000" scaled="0"/>
            </a:gradFill>
            <a:ln>
              <a:solidFill>
                <a:schemeClr val="tx2"/>
              </a:solidFill>
            </a:ln>
          </c:spPr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defRPr>
                </a:pPr>
                <a:endParaRPr lang="ru-RU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Лист2!$N$17</c:f>
              <c:numCache>
                <c:formatCode>General</c:formatCode>
                <c:ptCount val="1"/>
              </c:numCache>
            </c:numRef>
          </c:cat>
          <c:val>
            <c:numRef>
              <c:f>Лист2!$M$28</c:f>
              <c:numCache>
                <c:formatCode>0.00</c:formatCode>
                <c:ptCount val="1"/>
                <c:pt idx="0">
                  <c:v>97.4</c:v>
                </c:pt>
              </c:numCache>
            </c:numRef>
          </c:val>
        </c:ser>
        <c:gapWidth val="50"/>
        <c:overlap val="-20"/>
        <c:axId val="108757760"/>
        <c:axId val="108759296"/>
      </c:barChart>
      <c:catAx>
        <c:axId val="108757760"/>
        <c:scaling>
          <c:orientation val="minMax"/>
        </c:scaling>
        <c:axPos val="b"/>
        <c:numFmt formatCode="General" sourceLinked="1"/>
        <c:tickLblPos val="nextTo"/>
        <c:spPr>
          <a:ln w="25400">
            <a:solidFill>
              <a:schemeClr val="tx1">
                <a:lumMod val="65000"/>
                <a:lumOff val="35000"/>
              </a:schemeClr>
            </a:solidFill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endParaRPr lang="ru-RU"/>
          </a:p>
        </c:txPr>
        <c:crossAx val="108759296"/>
        <c:crosses val="autoZero"/>
        <c:auto val="1"/>
        <c:lblAlgn val="ctr"/>
        <c:lblOffset val="100"/>
      </c:catAx>
      <c:valAx>
        <c:axId val="108759296"/>
        <c:scaling>
          <c:orientation val="minMax"/>
          <c:max val="100"/>
          <c:min val="70"/>
        </c:scaling>
        <c:axPos val="l"/>
        <c:majorGridlines>
          <c:spPr>
            <a:ln>
              <a:solidFill>
                <a:schemeClr val="tx1">
                  <a:lumMod val="65000"/>
                  <a:lumOff val="35000"/>
                </a:schemeClr>
              </a:solidFill>
              <a:prstDash val="dash"/>
            </a:ln>
          </c:spPr>
        </c:majorGridlines>
        <c:numFmt formatCode="#,##0" sourceLinked="0"/>
        <c:tickLblPos val="nextTo"/>
        <c:spPr>
          <a:ln w="25400">
            <a:solidFill>
              <a:schemeClr val="tx1">
                <a:lumMod val="65000"/>
                <a:lumOff val="35000"/>
              </a:schemeClr>
            </a:solidFill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endParaRPr lang="ru-RU"/>
          </a:p>
        </c:txPr>
        <c:crossAx val="108757760"/>
        <c:crosses val="autoZero"/>
        <c:crossBetween val="between"/>
        <c:majorUnit val="10"/>
      </c:valAx>
      <c:spPr>
        <a:noFill/>
        <a:ln w="25400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>
        <c:manualLayout>
          <c:layoutTarget val="inner"/>
          <c:xMode val="edge"/>
          <c:yMode val="edge"/>
          <c:x val="0.1534663492674308"/>
          <c:y val="0.17377815193405638"/>
          <c:w val="0.58149263902925907"/>
          <c:h val="0.7377765563243478"/>
        </c:manualLayout>
      </c:layout>
      <c:barChart>
        <c:barDir val="col"/>
        <c:grouping val="clustered"/>
        <c:ser>
          <c:idx val="1"/>
          <c:order val="0"/>
          <c:spPr>
            <a:gradFill>
              <a:gsLst>
                <a:gs pos="23000">
                  <a:srgbClr val="FEAE72"/>
                </a:gs>
                <a:gs pos="57000">
                  <a:srgbClr val="BD8013"/>
                </a:gs>
              </a:gsLst>
              <a:lin ang="2700000" scaled="1"/>
            </a:gradFill>
            <a:ln w="6350">
              <a:solidFill>
                <a:srgbClr val="904406"/>
              </a:solidFill>
            </a:ln>
          </c:spPr>
          <c:dLbls>
            <c:dLbl>
              <c:idx val="0"/>
              <c:layout>
                <c:manualLayout>
                  <c:x val="4.3032102965318494E-3"/>
                  <c:y val="0.14464090406303526"/>
                </c:manualLayout>
              </c:layout>
              <c:dLblPos val="outEnd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elete val="1"/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defRPr>
                </a:pPr>
                <a:endParaRPr lang="ru-RU"/>
              </a:p>
            </c:txPr>
            <c:dLblPos val="ctr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Лист2!$N$13</c:f>
              <c:numCache>
                <c:formatCode>General</c:formatCode>
                <c:ptCount val="1"/>
              </c:numCache>
            </c:numRef>
          </c:cat>
          <c:val>
            <c:numRef>
              <c:f>Лист2!$K$31</c:f>
              <c:numCache>
                <c:formatCode>0.00</c:formatCode>
                <c:ptCount val="1"/>
                <c:pt idx="0">
                  <c:v>74.8</c:v>
                </c:pt>
              </c:numCache>
            </c:numRef>
          </c:val>
        </c:ser>
        <c:ser>
          <c:idx val="0"/>
          <c:order val="1"/>
          <c:spPr>
            <a:solidFill>
              <a:schemeClr val="accent1"/>
            </a:solidFill>
            <a:ln w="6350">
              <a:solidFill>
                <a:schemeClr val="accent3">
                  <a:lumMod val="50000"/>
                </a:schemeClr>
              </a:solidFill>
            </a:ln>
          </c:spPr>
          <c:dPt>
            <c:idx val="0"/>
            <c:spPr>
              <a:gradFill>
                <a:gsLst>
                  <a:gs pos="0">
                    <a:srgbClr val="C0D69B"/>
                  </a:gs>
                  <a:gs pos="50000">
                    <a:srgbClr val="73A41C"/>
                  </a:gs>
                </a:gsLst>
                <a:lin ang="2700000" scaled="1"/>
              </a:gradFill>
              <a:ln w="6350">
                <a:solidFill>
                  <a:schemeClr val="accent3">
                    <a:lumMod val="50000"/>
                  </a:schemeClr>
                </a:solidFill>
              </a:ln>
            </c:spPr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defRPr>
                </a:pPr>
                <a:endParaRPr lang="ru-RU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Лист2!$N$13</c:f>
              <c:numCache>
                <c:formatCode>General</c:formatCode>
                <c:ptCount val="1"/>
              </c:numCache>
            </c:numRef>
          </c:cat>
          <c:val>
            <c:numRef>
              <c:f>Лист2!$L$31</c:f>
              <c:numCache>
                <c:formatCode>0.00</c:formatCode>
                <c:ptCount val="1"/>
                <c:pt idx="0">
                  <c:v>77.3</c:v>
                </c:pt>
              </c:numCache>
            </c:numRef>
          </c:val>
        </c:ser>
        <c:ser>
          <c:idx val="2"/>
          <c:order val="2"/>
          <c:spPr>
            <a:gradFill>
              <a:gsLst>
                <a:gs pos="57000">
                  <a:srgbClr val="95B3D7"/>
                </a:gs>
                <a:gs pos="100000">
                  <a:srgbClr val="376092"/>
                </a:gs>
              </a:gsLst>
              <a:lin ang="2700000" scaled="0"/>
            </a:gradFill>
            <a:ln>
              <a:solidFill>
                <a:schemeClr val="tx2"/>
              </a:solidFill>
            </a:ln>
          </c:spPr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defRPr>
                </a:pPr>
                <a:endParaRPr lang="ru-RU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Лист2!$N$13</c:f>
              <c:numCache>
                <c:formatCode>General</c:formatCode>
                <c:ptCount val="1"/>
              </c:numCache>
            </c:numRef>
          </c:cat>
          <c:val>
            <c:numRef>
              <c:f>Лист2!$M$31</c:f>
              <c:numCache>
                <c:formatCode>0.00</c:formatCode>
                <c:ptCount val="1"/>
                <c:pt idx="0">
                  <c:v>82.3</c:v>
                </c:pt>
              </c:numCache>
            </c:numRef>
          </c:val>
        </c:ser>
        <c:gapWidth val="50"/>
        <c:overlap val="-20"/>
        <c:axId val="111694976"/>
        <c:axId val="111696512"/>
      </c:barChart>
      <c:catAx>
        <c:axId val="111694976"/>
        <c:scaling>
          <c:orientation val="minMax"/>
        </c:scaling>
        <c:axPos val="b"/>
        <c:numFmt formatCode="General" sourceLinked="1"/>
        <c:tickLblPos val="nextTo"/>
        <c:spPr>
          <a:ln w="25400">
            <a:solidFill>
              <a:schemeClr val="tx1">
                <a:lumMod val="65000"/>
                <a:lumOff val="35000"/>
              </a:schemeClr>
            </a:solidFill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endParaRPr lang="ru-RU"/>
          </a:p>
        </c:txPr>
        <c:crossAx val="111696512"/>
        <c:crosses val="autoZero"/>
        <c:auto val="1"/>
        <c:lblAlgn val="ctr"/>
        <c:lblOffset val="100"/>
      </c:catAx>
      <c:valAx>
        <c:axId val="111696512"/>
        <c:scaling>
          <c:orientation val="minMax"/>
          <c:max val="100"/>
          <c:min val="70"/>
        </c:scaling>
        <c:axPos val="l"/>
        <c:majorGridlines>
          <c:spPr>
            <a:ln>
              <a:solidFill>
                <a:schemeClr val="tx1">
                  <a:lumMod val="65000"/>
                  <a:lumOff val="35000"/>
                </a:schemeClr>
              </a:solidFill>
              <a:prstDash val="dash"/>
            </a:ln>
          </c:spPr>
        </c:majorGridlines>
        <c:numFmt formatCode="#,##0" sourceLinked="0"/>
        <c:tickLblPos val="nextTo"/>
        <c:spPr>
          <a:ln w="25400">
            <a:solidFill>
              <a:schemeClr val="tx1">
                <a:lumMod val="65000"/>
                <a:lumOff val="35000"/>
              </a:schemeClr>
            </a:solidFill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endParaRPr lang="ru-RU"/>
          </a:p>
        </c:txPr>
        <c:crossAx val="111694976"/>
        <c:crosses val="autoZero"/>
        <c:crossBetween val="between"/>
        <c:majorUnit val="10"/>
      </c:valAx>
      <c:spPr>
        <a:noFill/>
        <a:ln w="25400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>
        <c:manualLayout>
          <c:layoutTarget val="inner"/>
          <c:xMode val="edge"/>
          <c:yMode val="edge"/>
          <c:x val="0.1534663492674308"/>
          <c:y val="0.17377815193405638"/>
          <c:w val="0.58149263902925885"/>
          <c:h val="0.7377765563243478"/>
        </c:manualLayout>
      </c:layout>
      <c:barChart>
        <c:barDir val="col"/>
        <c:grouping val="clustered"/>
        <c:ser>
          <c:idx val="1"/>
          <c:order val="0"/>
          <c:spPr>
            <a:gradFill>
              <a:gsLst>
                <a:gs pos="23000">
                  <a:srgbClr val="FEAE72"/>
                </a:gs>
                <a:gs pos="57000">
                  <a:srgbClr val="BD8013"/>
                </a:gs>
              </a:gsLst>
              <a:lin ang="2700000" scaled="1"/>
            </a:gradFill>
            <a:ln w="6350">
              <a:solidFill>
                <a:srgbClr val="904406"/>
              </a:solidFill>
            </a:ln>
          </c:spPr>
          <c:dLbls>
            <c:dLbl>
              <c:idx val="0"/>
              <c:layout/>
              <c:dLblPos val="ctr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elete val="1"/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defRPr>
                </a:pPr>
                <a:endParaRPr lang="ru-RU"/>
              </a:p>
            </c:txPr>
            <c:dLblPos val="ctr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Лист2!$N$17</c:f>
              <c:numCache>
                <c:formatCode>General</c:formatCode>
                <c:ptCount val="1"/>
              </c:numCache>
            </c:numRef>
          </c:cat>
          <c:val>
            <c:numRef>
              <c:f>Лист2!$F$31</c:f>
              <c:numCache>
                <c:formatCode>0.00</c:formatCode>
                <c:ptCount val="1"/>
                <c:pt idx="0">
                  <c:v>78.900000000000006</c:v>
                </c:pt>
              </c:numCache>
            </c:numRef>
          </c:val>
        </c:ser>
        <c:ser>
          <c:idx val="0"/>
          <c:order val="1"/>
          <c:spPr>
            <a:solidFill>
              <a:schemeClr val="accent1"/>
            </a:solidFill>
            <a:ln w="6350">
              <a:solidFill>
                <a:schemeClr val="accent3">
                  <a:lumMod val="50000"/>
                </a:schemeClr>
              </a:solidFill>
            </a:ln>
          </c:spPr>
          <c:dPt>
            <c:idx val="0"/>
            <c:spPr>
              <a:gradFill>
                <a:gsLst>
                  <a:gs pos="0">
                    <a:srgbClr val="C0D69B"/>
                  </a:gs>
                  <a:gs pos="50000">
                    <a:srgbClr val="73A41C"/>
                  </a:gs>
                </a:gsLst>
                <a:lin ang="2700000" scaled="1"/>
              </a:gradFill>
              <a:ln w="6350">
                <a:solidFill>
                  <a:schemeClr val="accent3">
                    <a:lumMod val="50000"/>
                  </a:schemeClr>
                </a:solidFill>
              </a:ln>
            </c:spPr>
          </c:dPt>
          <c:dLbls>
            <c:dLbl>
              <c:idx val="0"/>
              <c:layout>
                <c:manualLayout>
                  <c:x val="0"/>
                  <c:y val="0.15757576509547921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ru-RU" sz="1100" b="1" i="0" u="none" strike="noStrike" kern="1200" baseline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ea typeface="Calibri"/>
                    <a:cs typeface="Arial" pitchFamily="34" charset="0"/>
                  </a:defRPr>
                </a:pPr>
                <a:endParaRPr lang="ru-RU"/>
              </a:p>
            </c:txPr>
            <c:showVal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Лист2!$N$17</c:f>
              <c:numCache>
                <c:formatCode>General</c:formatCode>
                <c:ptCount val="1"/>
              </c:numCache>
            </c:numRef>
          </c:cat>
          <c:val>
            <c:numRef>
              <c:f>Лист2!$G$31</c:f>
              <c:numCache>
                <c:formatCode>0.00</c:formatCode>
                <c:ptCount val="1"/>
                <c:pt idx="0">
                  <c:v>76.5</c:v>
                </c:pt>
              </c:numCache>
            </c:numRef>
          </c:val>
        </c:ser>
        <c:ser>
          <c:idx val="2"/>
          <c:order val="2"/>
          <c:spPr>
            <a:gradFill>
              <a:gsLst>
                <a:gs pos="57000">
                  <a:srgbClr val="95B3D7"/>
                </a:gs>
                <a:gs pos="100000">
                  <a:srgbClr val="376092"/>
                </a:gs>
              </a:gsLst>
              <a:lin ang="2700000" scaled="0"/>
            </a:gradFill>
            <a:ln>
              <a:solidFill>
                <a:schemeClr val="tx2"/>
              </a:solidFill>
            </a:ln>
          </c:spPr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defRPr>
                </a:pPr>
                <a:endParaRPr lang="ru-RU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val>
            <c:numRef>
              <c:f>Лист2!$H$31</c:f>
              <c:numCache>
                <c:formatCode>0.00</c:formatCode>
                <c:ptCount val="1"/>
                <c:pt idx="0">
                  <c:v>77.400000000000006</c:v>
                </c:pt>
              </c:numCache>
            </c:numRef>
          </c:val>
        </c:ser>
        <c:gapWidth val="50"/>
        <c:overlap val="-20"/>
        <c:axId val="119198848"/>
        <c:axId val="119200384"/>
      </c:barChart>
      <c:catAx>
        <c:axId val="119198848"/>
        <c:scaling>
          <c:orientation val="minMax"/>
        </c:scaling>
        <c:axPos val="b"/>
        <c:numFmt formatCode="General" sourceLinked="1"/>
        <c:tickLblPos val="nextTo"/>
        <c:spPr>
          <a:ln w="25400">
            <a:solidFill>
              <a:schemeClr val="tx1">
                <a:lumMod val="65000"/>
                <a:lumOff val="35000"/>
              </a:schemeClr>
            </a:solidFill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endParaRPr lang="ru-RU"/>
          </a:p>
        </c:txPr>
        <c:crossAx val="119200384"/>
        <c:crosses val="autoZero"/>
        <c:auto val="1"/>
        <c:lblAlgn val="ctr"/>
        <c:lblOffset val="100"/>
      </c:catAx>
      <c:valAx>
        <c:axId val="119200384"/>
        <c:scaling>
          <c:orientation val="minMax"/>
          <c:max val="100"/>
          <c:min val="70"/>
        </c:scaling>
        <c:axPos val="l"/>
        <c:majorGridlines>
          <c:spPr>
            <a:ln>
              <a:solidFill>
                <a:schemeClr val="tx1">
                  <a:lumMod val="65000"/>
                  <a:lumOff val="35000"/>
                </a:schemeClr>
              </a:solidFill>
              <a:prstDash val="dash"/>
            </a:ln>
          </c:spPr>
        </c:majorGridlines>
        <c:numFmt formatCode="#,##0" sourceLinked="0"/>
        <c:tickLblPos val="nextTo"/>
        <c:spPr>
          <a:ln w="25400">
            <a:solidFill>
              <a:schemeClr val="tx1">
                <a:lumMod val="65000"/>
                <a:lumOff val="35000"/>
              </a:schemeClr>
            </a:solidFill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endParaRPr lang="ru-RU"/>
          </a:p>
        </c:txPr>
        <c:crossAx val="119198848"/>
        <c:crosses val="autoZero"/>
        <c:crossBetween val="between"/>
        <c:majorUnit val="10"/>
      </c:valAx>
      <c:spPr>
        <a:noFill/>
        <a:ln w="25400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5.4473652331920121E-2"/>
          <c:y val="8.2474267519068001E-2"/>
          <c:w val="0.92794393008566234"/>
          <c:h val="0.84337554200709264"/>
        </c:manualLayout>
      </c:layout>
      <c:lineChart>
        <c:grouping val="standard"/>
        <c:ser>
          <c:idx val="0"/>
          <c:order val="0"/>
          <c:tx>
            <c:strRef>
              <c:f>анализ!$B$1</c:f>
              <c:strCache>
                <c:ptCount val="1"/>
                <c:pt idx="0">
                  <c:v>импорт</c:v>
                </c:pt>
              </c:strCache>
            </c:strRef>
          </c:tx>
          <c:spPr>
            <a:ln w="41275">
              <a:solidFill>
                <a:schemeClr val="tx2"/>
              </a:solidFill>
            </a:ln>
          </c:spPr>
          <c:marker>
            <c:symbol val="diamond"/>
            <c:size val="10"/>
            <c:spPr>
              <a:ln>
                <a:solidFill>
                  <a:schemeClr val="tx2"/>
                </a:solidFill>
              </a:ln>
            </c:spPr>
          </c:marker>
          <c:dLbls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dLblPos val="t"/>
            <c:showVal val="1"/>
          </c:dLbls>
          <c:cat>
            <c:numRef>
              <c:f>анализ!$A$2:$A$21</c:f>
              <c:numCache>
                <c:formatCode>General</c:formatCode>
                <c:ptCount val="20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</c:numCache>
            </c:numRef>
          </c:cat>
          <c:val>
            <c:numRef>
              <c:f>анализ!$B$2:$B$21</c:f>
              <c:numCache>
                <c:formatCode>0.0</c:formatCode>
                <c:ptCount val="20"/>
                <c:pt idx="0">
                  <c:v>13.152000000000006</c:v>
                </c:pt>
                <c:pt idx="1">
                  <c:v>11.556700000000006</c:v>
                </c:pt>
                <c:pt idx="2">
                  <c:v>13.2784</c:v>
                </c:pt>
                <c:pt idx="3">
                  <c:v>10.8201</c:v>
                </c:pt>
                <c:pt idx="4">
                  <c:v>8.0730000000000004</c:v>
                </c:pt>
                <c:pt idx="5">
                  <c:v>7.3839999999999995</c:v>
                </c:pt>
                <c:pt idx="6">
                  <c:v>9.2050000000000001</c:v>
                </c:pt>
                <c:pt idx="7">
                  <c:v>10.38</c:v>
                </c:pt>
                <c:pt idx="8">
                  <c:v>12.043000000000001</c:v>
                </c:pt>
                <c:pt idx="9">
                  <c:v>13.854000000000006</c:v>
                </c:pt>
                <c:pt idx="10">
                  <c:v>17.43</c:v>
                </c:pt>
                <c:pt idx="11">
                  <c:v>21.64</c:v>
                </c:pt>
                <c:pt idx="12">
                  <c:v>27.626000000000001</c:v>
                </c:pt>
                <c:pt idx="13">
                  <c:v>35.189</c:v>
                </c:pt>
                <c:pt idx="14">
                  <c:v>30.015000000000001</c:v>
                </c:pt>
                <c:pt idx="15">
                  <c:v>36.481999999999999</c:v>
                </c:pt>
                <c:pt idx="16">
                  <c:v>42.5</c:v>
                </c:pt>
                <c:pt idx="17">
                  <c:v>40.700000000000003</c:v>
                </c:pt>
                <c:pt idx="18">
                  <c:v>43.1</c:v>
                </c:pt>
                <c:pt idx="19">
                  <c:v>39.715000000000003</c:v>
                </c:pt>
              </c:numCache>
            </c:numRef>
          </c:val>
        </c:ser>
        <c:ser>
          <c:idx val="1"/>
          <c:order val="1"/>
          <c:tx>
            <c:strRef>
              <c:f>анализ!$C$1</c:f>
              <c:strCache>
                <c:ptCount val="1"/>
                <c:pt idx="0">
                  <c:v>экспорт</c:v>
                </c:pt>
              </c:strCache>
            </c:strRef>
          </c:tx>
          <c:spPr>
            <a:ln w="41275">
              <a:solidFill>
                <a:srgbClr val="FF0000"/>
              </a:solidFill>
            </a:ln>
          </c:spPr>
          <c:marker>
            <c:symbol val="square"/>
            <c:size val="10"/>
            <c:spPr>
              <a:ln>
                <a:solidFill>
                  <a:srgbClr val="FF0000"/>
                </a:solidFill>
              </a:ln>
            </c:spPr>
          </c:marker>
          <c:dLbls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dLblPos val="t"/>
            <c:showVal val="1"/>
          </c:dLbls>
          <c:cat>
            <c:numRef>
              <c:f>анализ!$A$2:$A$21</c:f>
              <c:numCache>
                <c:formatCode>General</c:formatCode>
                <c:ptCount val="20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</c:numCache>
            </c:numRef>
          </c:cat>
          <c:val>
            <c:numRef>
              <c:f>анализ!$C$2:$C$21</c:f>
              <c:numCache>
                <c:formatCode>0.0</c:formatCode>
                <c:ptCount val="20"/>
                <c:pt idx="0">
                  <c:v>1.377999999999999</c:v>
                </c:pt>
                <c:pt idx="1">
                  <c:v>1.7484999999999995</c:v>
                </c:pt>
                <c:pt idx="2">
                  <c:v>1.6002000000000001</c:v>
                </c:pt>
                <c:pt idx="3">
                  <c:v>1.4616999999999989</c:v>
                </c:pt>
                <c:pt idx="4">
                  <c:v>0.9760000000000002</c:v>
                </c:pt>
                <c:pt idx="5">
                  <c:v>1.623</c:v>
                </c:pt>
                <c:pt idx="6">
                  <c:v>1.887</c:v>
                </c:pt>
                <c:pt idx="7">
                  <c:v>2.8009999999999997</c:v>
                </c:pt>
                <c:pt idx="8">
                  <c:v>3.4109999999999987</c:v>
                </c:pt>
                <c:pt idx="9">
                  <c:v>3.2919999999999998</c:v>
                </c:pt>
                <c:pt idx="10">
                  <c:v>4.492</c:v>
                </c:pt>
                <c:pt idx="11">
                  <c:v>5.5139999999999985</c:v>
                </c:pt>
                <c:pt idx="12">
                  <c:v>9.09</c:v>
                </c:pt>
                <c:pt idx="13">
                  <c:v>9.2780000000000005</c:v>
                </c:pt>
                <c:pt idx="14">
                  <c:v>9.9670000000000005</c:v>
                </c:pt>
                <c:pt idx="15">
                  <c:v>9.3650000000000073</c:v>
                </c:pt>
                <c:pt idx="16">
                  <c:v>13.3</c:v>
                </c:pt>
                <c:pt idx="17">
                  <c:v>16.8</c:v>
                </c:pt>
                <c:pt idx="18">
                  <c:v>16.2</c:v>
                </c:pt>
                <c:pt idx="19">
                  <c:v>18.905999999999981</c:v>
                </c:pt>
              </c:numCache>
            </c:numRef>
          </c:val>
        </c:ser>
        <c:marker val="1"/>
        <c:axId val="81737600"/>
        <c:axId val="81739136"/>
      </c:lineChart>
      <c:catAx>
        <c:axId val="81737600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200" b="1"/>
            </a:pPr>
            <a:endParaRPr lang="ru-RU"/>
          </a:p>
        </c:txPr>
        <c:crossAx val="81739136"/>
        <c:crosses val="autoZero"/>
        <c:auto val="1"/>
        <c:lblAlgn val="ctr"/>
        <c:lblOffset val="100"/>
      </c:catAx>
      <c:valAx>
        <c:axId val="81739136"/>
        <c:scaling>
          <c:orientation val="minMax"/>
          <c:max val="45"/>
        </c:scaling>
        <c:axPos val="l"/>
        <c:numFmt formatCode="0" sourceLinked="0"/>
        <c:tickLblPos val="nextTo"/>
        <c:txPr>
          <a:bodyPr/>
          <a:lstStyle/>
          <a:p>
            <a:pPr>
              <a:defRPr sz="1400" b="1" i="0"/>
            </a:pPr>
            <a:endParaRPr lang="ru-RU"/>
          </a:p>
        </c:txPr>
        <c:crossAx val="81737600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34717997017828484"/>
          <c:y val="6.8660197534020834E-2"/>
          <c:w val="0.35690755175894645"/>
          <c:h val="4.7463468418058312E-2"/>
        </c:manualLayout>
      </c:layout>
      <c:txPr>
        <a:bodyPr/>
        <a:lstStyle/>
        <a:p>
          <a:pPr>
            <a:defRPr sz="1600" b="1"/>
          </a:pPr>
          <a:endParaRPr lang="ru-RU"/>
        </a:p>
      </c:txPr>
    </c:legend>
    <c:plotVisOnly val="1"/>
    <c:dispBlanksAs val="gap"/>
  </c:chart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 sz="1600"/>
            </a:pPr>
            <a:r>
              <a:rPr lang="ru-RU" sz="1600"/>
              <a:t>Экспорт</a:t>
            </a:r>
          </a:p>
        </c:rich>
      </c:tx>
      <c:layout>
        <c:manualLayout>
          <c:xMode val="edge"/>
          <c:yMode val="edge"/>
          <c:x val="0.40906255468066527"/>
          <c:y val="4.1711218237618933E-2"/>
        </c:manualLayout>
      </c:layout>
      <c:overlay val="1"/>
    </c:title>
    <c:plotArea>
      <c:layout>
        <c:manualLayout>
          <c:layoutTarget val="inner"/>
          <c:xMode val="edge"/>
          <c:yMode val="edge"/>
          <c:x val="5.5555555555555558E-3"/>
          <c:y val="9.2691596083597731E-3"/>
          <c:w val="0.97777777777777775"/>
          <c:h val="0.78363081010265412"/>
        </c:manualLayout>
      </c:layout>
      <c:barChart>
        <c:barDir val="col"/>
        <c:grouping val="clustered"/>
        <c:ser>
          <c:idx val="0"/>
          <c:order val="0"/>
          <c:tx>
            <c:strRef>
              <c:f>анализ!$B$26</c:f>
              <c:strCache>
                <c:ptCount val="1"/>
                <c:pt idx="0">
                  <c:v>2013 г.</c:v>
                </c:pt>
              </c:strCache>
            </c:strRef>
          </c:tx>
          <c:dLbls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dLblPos val="outEnd"/>
            <c:showVal val="1"/>
          </c:dLbls>
          <c:cat>
            <c:strRef>
              <c:f>анализ!$A$27:$A$30</c:f>
              <c:strCache>
                <c:ptCount val="4"/>
                <c:pt idx="0">
                  <c:v>Злаки</c:v>
                </c:pt>
                <c:pt idx="1">
                  <c:v>Рыба свежая и мороженная</c:v>
                </c:pt>
                <c:pt idx="2">
                  <c:v>Масло подсолнечное</c:v>
                </c:pt>
                <c:pt idx="3">
                  <c:v>Ракообразные и моллюски</c:v>
                </c:pt>
              </c:strCache>
            </c:strRef>
          </c:cat>
          <c:val>
            <c:numRef>
              <c:f>анализ!$B$27:$B$30</c:f>
              <c:numCache>
                <c:formatCode>#,##0.#</c:formatCode>
                <c:ptCount val="4"/>
                <c:pt idx="0">
                  <c:v>4.7521372999999958</c:v>
                </c:pt>
                <c:pt idx="1">
                  <c:v>2.3865827999999998</c:v>
                </c:pt>
                <c:pt idx="2">
                  <c:v>1.4744098999999991</c:v>
                </c:pt>
                <c:pt idx="3">
                  <c:v>0.37556210000000023</c:v>
                </c:pt>
              </c:numCache>
            </c:numRef>
          </c:val>
        </c:ser>
        <c:ser>
          <c:idx val="1"/>
          <c:order val="1"/>
          <c:tx>
            <c:strRef>
              <c:f>анализ!$C$26</c:f>
              <c:strCache>
                <c:ptCount val="1"/>
                <c:pt idx="0">
                  <c:v>2014 г.</c:v>
                </c:pt>
              </c:strCache>
            </c:strRef>
          </c:tx>
          <c:dLbls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dLblPos val="outEnd"/>
            <c:showVal val="1"/>
          </c:dLbls>
          <c:cat>
            <c:strRef>
              <c:f>анализ!$A$27:$A$30</c:f>
              <c:strCache>
                <c:ptCount val="4"/>
                <c:pt idx="0">
                  <c:v>Злаки</c:v>
                </c:pt>
                <c:pt idx="1">
                  <c:v>Рыба свежая и мороженная</c:v>
                </c:pt>
                <c:pt idx="2">
                  <c:v>Масло подсолнечное</c:v>
                </c:pt>
                <c:pt idx="3">
                  <c:v>Ракообразные и моллюски</c:v>
                </c:pt>
              </c:strCache>
            </c:strRef>
          </c:cat>
          <c:val>
            <c:numRef>
              <c:f>анализ!$C$27:$C$30</c:f>
              <c:numCache>
                <c:formatCode>#,##0.#</c:formatCode>
                <c:ptCount val="4"/>
                <c:pt idx="0">
                  <c:v>7.0844447999999964</c:v>
                </c:pt>
                <c:pt idx="1">
                  <c:v>2.2107492</c:v>
                </c:pt>
                <c:pt idx="2">
                  <c:v>1.4535871999999999</c:v>
                </c:pt>
                <c:pt idx="3">
                  <c:v>0.59368559999999959</c:v>
                </c:pt>
              </c:numCache>
            </c:numRef>
          </c:val>
        </c:ser>
        <c:dLbls>
          <c:showVal val="1"/>
        </c:dLbls>
        <c:axId val="81777408"/>
        <c:axId val="81778944"/>
      </c:barChart>
      <c:catAx>
        <c:axId val="81777408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81778944"/>
        <c:crosses val="autoZero"/>
        <c:auto val="1"/>
        <c:lblAlgn val="ctr"/>
        <c:lblOffset val="100"/>
      </c:catAx>
      <c:valAx>
        <c:axId val="81778944"/>
        <c:scaling>
          <c:orientation val="minMax"/>
        </c:scaling>
        <c:delete val="1"/>
        <c:axPos val="l"/>
        <c:numFmt formatCode="#,##0.#" sourceLinked="1"/>
        <c:tickLblPos val="none"/>
        <c:crossAx val="81777408"/>
        <c:crosses val="autoZero"/>
        <c:crossBetween val="between"/>
      </c:valAx>
      <c:spPr>
        <a:ln>
          <a:noFill/>
        </a:ln>
      </c:spPr>
    </c:plotArea>
    <c:legend>
      <c:legendPos val="t"/>
      <c:layout>
        <c:manualLayout>
          <c:xMode val="edge"/>
          <c:yMode val="edge"/>
          <c:x val="0.36540419947506614"/>
          <c:y val="0.1622102931462962"/>
          <c:w val="0.29141360454943138"/>
          <c:h val="8.9427319205771696E-2"/>
        </c:manualLayout>
      </c:layout>
      <c:overlay val="1"/>
      <c:txPr>
        <a:bodyPr/>
        <a:lstStyle/>
        <a:p>
          <a:pPr>
            <a:defRPr sz="1100" b="1"/>
          </a:pPr>
          <a:endParaRPr lang="ru-RU"/>
        </a:p>
      </c:txPr>
    </c:legend>
    <c:plotVisOnly val="1"/>
  </c:chart>
  <c:spPr>
    <a:ln>
      <a:solidFill>
        <a:schemeClr val="accent1"/>
      </a:solidFill>
    </a:ln>
  </c:sp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 sz="1600"/>
            </a:pPr>
            <a:r>
              <a:rPr lang="ru-RU" sz="1600"/>
              <a:t>Импорт</a:t>
            </a:r>
          </a:p>
        </c:rich>
      </c:tx>
      <c:layout>
        <c:manualLayout>
          <c:xMode val="edge"/>
          <c:yMode val="edge"/>
          <c:x val="0.40906255468066532"/>
          <c:y val="4.1711218237618933E-2"/>
        </c:manualLayout>
      </c:layout>
      <c:overlay val="1"/>
    </c:title>
    <c:plotArea>
      <c:layout>
        <c:manualLayout>
          <c:layoutTarget val="inner"/>
          <c:xMode val="edge"/>
          <c:yMode val="edge"/>
          <c:x val="5.5555555555555558E-3"/>
          <c:y val="9.2691596083597748E-3"/>
          <c:w val="0.99320804982072874"/>
          <c:h val="0.78363081010265412"/>
        </c:manualLayout>
      </c:layout>
      <c:barChart>
        <c:barDir val="col"/>
        <c:grouping val="clustered"/>
        <c:ser>
          <c:idx val="0"/>
          <c:order val="0"/>
          <c:tx>
            <c:strRef>
              <c:f>анализ!$B$35</c:f>
              <c:strCache>
                <c:ptCount val="1"/>
                <c:pt idx="0">
                  <c:v>2013 г.</c:v>
                </c:pt>
              </c:strCache>
            </c:strRef>
          </c:tx>
          <c:spPr>
            <a:solidFill>
              <a:srgbClr val="00B0F0"/>
            </a:solidFill>
          </c:spPr>
          <c:dLbls>
            <c:dLbl>
              <c:idx val="4"/>
              <c:layout>
                <c:manualLayout>
                  <c:x val="-5.5555555555555558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0.8</a:t>
                    </a:r>
                    <a:r>
                      <a:rPr lang="ru-RU" dirty="0" smtClean="0"/>
                      <a:t>5</a:t>
                    </a:r>
                    <a:endParaRPr lang="en-US" dirty="0"/>
                  </a:p>
                </c:rich>
              </c:tx>
              <c:dLblPos val="outEnd"/>
              <c:showVal val="1"/>
            </c:dLbl>
            <c:dLbl>
              <c:idx val="5"/>
              <c:layout>
                <c:manualLayout>
                  <c:x val="-1.1111111111111125E-2"/>
                  <c:y val="-8.4966314871845097E-17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0.</a:t>
                    </a:r>
                    <a:r>
                      <a:rPr lang="ru-RU" dirty="0" smtClean="0"/>
                      <a:t>5</a:t>
                    </a:r>
                    <a:r>
                      <a:rPr lang="en-US" dirty="0" smtClean="0"/>
                      <a:t>6</a:t>
                    </a:r>
                    <a:endParaRPr lang="en-US" dirty="0"/>
                  </a:p>
                </c:rich>
              </c:tx>
              <c:dLblPos val="outEnd"/>
              <c:showVal val="1"/>
            </c:dLbl>
            <c:dLbl>
              <c:idx val="6"/>
              <c:layout>
                <c:manualLayout>
                  <c:x val="-5.8922420559418915E-3"/>
                  <c:y val="-2.0071544104565315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0.6</a:t>
                    </a:r>
                    <a:r>
                      <a:rPr lang="ru-RU" dirty="0" smtClean="0"/>
                      <a:t>3</a:t>
                    </a:r>
                    <a:endParaRPr lang="en-US" dirty="0"/>
                  </a:p>
                </c:rich>
              </c:tx>
              <c:dLblPos val="outEnd"/>
              <c:showVal val="1"/>
            </c:dLbl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dLblPos val="outEnd"/>
            <c:showVal val="1"/>
          </c:dLbls>
          <c:cat>
            <c:strRef>
              <c:f>анализ!$A$36:$A$42</c:f>
              <c:strCache>
                <c:ptCount val="7"/>
                <c:pt idx="0">
                  <c:v>Мясо </c:v>
                </c:pt>
                <c:pt idx="1">
                  <c:v>Рыба </c:v>
                </c:pt>
                <c:pt idx="2">
                  <c:v>Цитрусовые</c:v>
                </c:pt>
                <c:pt idx="3">
                  <c:v>Молоко </c:v>
                </c:pt>
                <c:pt idx="4">
                  <c:v>Мясо птицы</c:v>
                </c:pt>
                <c:pt idx="5">
                  <c:v>Масло сливочное</c:v>
                </c:pt>
                <c:pt idx="6">
                  <c:v>Злаки</c:v>
                </c:pt>
              </c:strCache>
            </c:strRef>
          </c:cat>
          <c:val>
            <c:numRef>
              <c:f>анализ!$B$36:$B$42</c:f>
              <c:numCache>
                <c:formatCode>0.0</c:formatCode>
                <c:ptCount val="7"/>
                <c:pt idx="0">
                  <c:v>5.0660207000000002</c:v>
                </c:pt>
                <c:pt idx="1">
                  <c:v>2.3237282000000001</c:v>
                </c:pt>
                <c:pt idx="2">
                  <c:v>1.6779895999999999</c:v>
                </c:pt>
                <c:pt idx="3">
                  <c:v>1.7158228999999992</c:v>
                </c:pt>
                <c:pt idx="4">
                  <c:v>0.84797769999999995</c:v>
                </c:pt>
                <c:pt idx="5">
                  <c:v>0.56263970000000041</c:v>
                </c:pt>
                <c:pt idx="6">
                  <c:v>0.63173480000000071</c:v>
                </c:pt>
              </c:numCache>
            </c:numRef>
          </c:val>
        </c:ser>
        <c:ser>
          <c:idx val="1"/>
          <c:order val="1"/>
          <c:tx>
            <c:strRef>
              <c:f>анализ!$C$35</c:f>
              <c:strCache>
                <c:ptCount val="1"/>
                <c:pt idx="0">
                  <c:v>2014 г.</c:v>
                </c:pt>
              </c:strCache>
            </c:strRef>
          </c:tx>
          <c:spPr>
            <a:solidFill>
              <a:srgbClr val="FF0000"/>
            </a:solidFill>
          </c:spPr>
          <c:dLbls>
            <c:dLbl>
              <c:idx val="0"/>
              <c:layout>
                <c:manualLayout>
                  <c:x val="2.2222222222222251E-2"/>
                  <c:y val="0"/>
                </c:manualLayout>
              </c:layout>
              <c:dLblPos val="outEnd"/>
              <c:showVal val="1"/>
            </c:dLbl>
            <c:dLbl>
              <c:idx val="1"/>
              <c:layout>
                <c:manualLayout>
                  <c:x val="7.8283789214836259E-3"/>
                  <c:y val="2.8673634435093299E-3"/>
                </c:manualLayout>
              </c:layout>
              <c:dLblPos val="outEnd"/>
              <c:showVal val="1"/>
            </c:dLbl>
            <c:dLbl>
              <c:idx val="3"/>
              <c:layout>
                <c:manualLayout>
                  <c:x val="2.6094596404945417E-3"/>
                  <c:y val="0"/>
                </c:manualLayout>
              </c:layout>
              <c:dLblPos val="outEnd"/>
              <c:showVal val="1"/>
            </c:dLbl>
            <c:dLbl>
              <c:idx val="4"/>
              <c:layout>
                <c:manualLayout>
                  <c:x val="2.1548999898909144E-2"/>
                  <c:y val="0"/>
                </c:manualLayout>
              </c:layout>
              <c:dLblPos val="outEnd"/>
              <c:showVal val="1"/>
            </c:dLbl>
            <c:dLbl>
              <c:idx val="5"/>
              <c:layout>
                <c:manualLayout>
                  <c:x val="1.3888888888889015E-2"/>
                  <c:y val="8.4966314871845097E-17"/>
                </c:manualLayout>
              </c:layout>
              <c:dLblPos val="outEnd"/>
              <c:showVal val="1"/>
            </c:dLbl>
            <c:dLbl>
              <c:idx val="6"/>
              <c:layout>
                <c:manualLayout>
                  <c:x val="1.1111111111111125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0.5</a:t>
                    </a:r>
                    <a:r>
                      <a:rPr lang="ru-RU" dirty="0" smtClean="0"/>
                      <a:t>2</a:t>
                    </a:r>
                    <a:endParaRPr lang="en-US" dirty="0"/>
                  </a:p>
                </c:rich>
              </c:tx>
              <c:dLblPos val="outEnd"/>
              <c:showVal val="1"/>
            </c:dLbl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dLblPos val="outEnd"/>
            <c:showVal val="1"/>
          </c:dLbls>
          <c:cat>
            <c:strRef>
              <c:f>анализ!$A$36:$A$42</c:f>
              <c:strCache>
                <c:ptCount val="7"/>
                <c:pt idx="0">
                  <c:v>Мясо </c:v>
                </c:pt>
                <c:pt idx="1">
                  <c:v>Рыба </c:v>
                </c:pt>
                <c:pt idx="2">
                  <c:v>Цитрусовые</c:v>
                </c:pt>
                <c:pt idx="3">
                  <c:v>Молоко </c:v>
                </c:pt>
                <c:pt idx="4">
                  <c:v>Мясо птицы</c:v>
                </c:pt>
                <c:pt idx="5">
                  <c:v>Масло сливочное</c:v>
                </c:pt>
                <c:pt idx="6">
                  <c:v>Злаки</c:v>
                </c:pt>
              </c:strCache>
            </c:strRef>
          </c:cat>
          <c:val>
            <c:numRef>
              <c:f>анализ!$C$36:$C$42</c:f>
              <c:numCache>
                <c:formatCode>0.0</c:formatCode>
                <c:ptCount val="7"/>
                <c:pt idx="0">
                  <c:v>4.2716639000000072</c:v>
                </c:pt>
                <c:pt idx="1">
                  <c:v>1.9464094999999999</c:v>
                </c:pt>
                <c:pt idx="2">
                  <c:v>1.4859667999999984</c:v>
                </c:pt>
                <c:pt idx="3">
                  <c:v>1.439162899999999</c:v>
                </c:pt>
                <c:pt idx="4">
                  <c:v>0.79829530000000004</c:v>
                </c:pt>
                <c:pt idx="5">
                  <c:v>0.60129350000000004</c:v>
                </c:pt>
                <c:pt idx="6">
                  <c:v>0.52373059999999949</c:v>
                </c:pt>
              </c:numCache>
            </c:numRef>
          </c:val>
        </c:ser>
        <c:dLbls>
          <c:showVal val="1"/>
        </c:dLbls>
        <c:axId val="81489280"/>
        <c:axId val="81511552"/>
      </c:barChart>
      <c:catAx>
        <c:axId val="81489280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1000" b="1"/>
            </a:pPr>
            <a:endParaRPr lang="ru-RU"/>
          </a:p>
        </c:txPr>
        <c:crossAx val="81511552"/>
        <c:crosses val="autoZero"/>
        <c:auto val="1"/>
        <c:lblAlgn val="ctr"/>
        <c:lblOffset val="100"/>
      </c:catAx>
      <c:valAx>
        <c:axId val="81511552"/>
        <c:scaling>
          <c:orientation val="minMax"/>
        </c:scaling>
        <c:delete val="1"/>
        <c:axPos val="l"/>
        <c:numFmt formatCode="0.0" sourceLinked="1"/>
        <c:tickLblPos val="none"/>
        <c:crossAx val="81489280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36540419947506636"/>
          <c:y val="0.16221029314629631"/>
          <c:w val="0.29141360454943138"/>
          <c:h val="8.9427319205771696E-2"/>
        </c:manualLayout>
      </c:layout>
      <c:overlay val="1"/>
      <c:txPr>
        <a:bodyPr/>
        <a:lstStyle/>
        <a:p>
          <a:pPr>
            <a:defRPr sz="1100" b="1"/>
          </a:pPr>
          <a:endParaRPr lang="ru-RU"/>
        </a:p>
      </c:txPr>
    </c:legend>
    <c:plotVisOnly val="1"/>
  </c:chart>
  <c:spPr>
    <a:ln>
      <a:solidFill>
        <a:srgbClr val="4F81BD"/>
      </a:solidFill>
    </a:ln>
  </c:sp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560753-3D34-4F41-A6A9-1D17521D5C5B}" type="datetimeFigureOut">
              <a:rPr lang="ru-RU" smtClean="0"/>
              <a:t>18.06.2015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1F040C-4147-463B-AEE9-F813BA87797B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C2FEC9-1699-4D0E-BD64-C70C3C617FA1}" type="datetimeFigureOut">
              <a:rPr lang="ru-RU" smtClean="0"/>
              <a:pPr/>
              <a:t>18.06.2015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C2E73C-C0AD-4136-9FA8-AA39C53FF87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Rectangle 2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none" anchor="ctr"/>
          <a:lstStyle/>
          <a:p>
            <a:pPr algn="just">
              <a:lnSpc>
                <a:spcPct val="80000"/>
              </a:lnSpc>
              <a:spcBef>
                <a:spcPct val="0"/>
              </a:spcBef>
            </a:pPr>
            <a:r>
              <a:rPr lang="ru-RU" sz="1000" smtClean="0">
                <a:ea typeface="MS PGothic" pitchFamily="34" charset="-128"/>
              </a:rPr>
              <a:t>Торговые принципы, такие как ограничение экспорта или уменьшение ограничений импорта могут оказывать немедленное влияние на рыночные цены посредством увеличения внутреннего предложения за счет международного предложения</a:t>
            </a:r>
            <a:r>
              <a:rPr lang="en-US" sz="1000" smtClean="0">
                <a:ea typeface="MS PGothic" pitchFamily="34" charset="-128"/>
              </a:rPr>
              <a:t>… </a:t>
            </a:r>
            <a:r>
              <a:rPr lang="ru-RU" sz="1000" smtClean="0">
                <a:ea typeface="MS PGothic" pitchFamily="34" charset="-128"/>
              </a:rPr>
              <a:t>рост внутренних цен тормозится в то время как мировые цены стремительно растут</a:t>
            </a:r>
            <a:r>
              <a:rPr lang="en-US" sz="1000" smtClean="0">
                <a:ea typeface="MS PGothic" pitchFamily="34" charset="-128"/>
              </a:rPr>
              <a:t>.</a:t>
            </a:r>
          </a:p>
          <a:p>
            <a:pPr algn="just">
              <a:lnSpc>
                <a:spcPct val="80000"/>
              </a:lnSpc>
              <a:spcBef>
                <a:spcPct val="0"/>
              </a:spcBef>
            </a:pPr>
            <a:r>
              <a:rPr lang="ru-RU" sz="1000" smtClean="0">
                <a:ea typeface="MS PGothic" pitchFamily="34" charset="-128"/>
              </a:rPr>
              <a:t>Потребительская политика оказывает как немедленное, так и отложенное влияние</a:t>
            </a:r>
            <a:r>
              <a:rPr lang="en-US" sz="1000" smtClean="0">
                <a:ea typeface="MS PGothic" pitchFamily="34" charset="-128"/>
              </a:rPr>
              <a:t>.  </a:t>
            </a:r>
            <a:r>
              <a:rPr lang="ru-RU" sz="1000" smtClean="0">
                <a:ea typeface="MS PGothic" pitchFamily="34" charset="-128"/>
              </a:rPr>
              <a:t>В ближайшей перспективе</a:t>
            </a:r>
            <a:r>
              <a:rPr lang="en-US" sz="1000" smtClean="0">
                <a:ea typeface="MS PGothic" pitchFamily="34" charset="-128"/>
              </a:rPr>
              <a:t>, </a:t>
            </a:r>
            <a:r>
              <a:rPr lang="ru-RU" sz="1000" smtClean="0">
                <a:ea typeface="MS PGothic" pitchFamily="34" charset="-128"/>
              </a:rPr>
              <a:t>потребительские субсидии</a:t>
            </a:r>
            <a:r>
              <a:rPr lang="en-US" sz="1000" smtClean="0">
                <a:ea typeface="MS PGothic" pitchFamily="34" charset="-128"/>
              </a:rPr>
              <a:t> (</a:t>
            </a:r>
            <a:r>
              <a:rPr lang="ru-RU" sz="1000" smtClean="0">
                <a:ea typeface="MS PGothic" pitchFamily="34" charset="-128"/>
              </a:rPr>
              <a:t>если они хорошо спланированы</a:t>
            </a:r>
            <a:r>
              <a:rPr lang="en-US" sz="1000" smtClean="0">
                <a:ea typeface="MS PGothic" pitchFamily="34" charset="-128"/>
              </a:rPr>
              <a:t>) </a:t>
            </a:r>
            <a:r>
              <a:rPr lang="ru-RU" sz="1000" smtClean="0">
                <a:ea typeface="MS PGothic" pitchFamily="34" charset="-128"/>
              </a:rPr>
              <a:t>увеличивают доступ бедных слоев к продуктам питания, но увеличивая спрос они увеличивают и цены</a:t>
            </a:r>
            <a:r>
              <a:rPr lang="en-US" sz="1000" smtClean="0">
                <a:ea typeface="MS PGothic" pitchFamily="34" charset="-128"/>
              </a:rPr>
              <a:t>.  </a:t>
            </a:r>
            <a:r>
              <a:rPr lang="ru-RU" sz="1000" smtClean="0">
                <a:ea typeface="MS PGothic" pitchFamily="34" charset="-128"/>
              </a:rPr>
              <a:t>В долгосрочной перспективе, более высокие внутренние цены сигнализируют об увеличившемся внутреннем производстве. В отличие от этого, регулирование цен обычно менее действенно, в том смысле, что оно имеет тенденцию к увеличению накопления товарных запасов и снижением цен лишают внутренних производителей уверенности в себе</a:t>
            </a:r>
            <a:r>
              <a:rPr lang="en-US" sz="1000" smtClean="0">
                <a:ea typeface="MS PGothic" pitchFamily="34" charset="-128"/>
              </a:rPr>
              <a:t>.</a:t>
            </a:r>
          </a:p>
          <a:p>
            <a:pPr algn="just">
              <a:lnSpc>
                <a:spcPct val="80000"/>
              </a:lnSpc>
              <a:spcBef>
                <a:spcPct val="0"/>
              </a:spcBef>
            </a:pPr>
            <a:r>
              <a:rPr lang="ru-RU" sz="1000" smtClean="0">
                <a:ea typeface="MS PGothic" pitchFamily="34" charset="-128"/>
              </a:rPr>
              <a:t>Политика производителей имеет тенденцию к успеху исключительно в долгосрочной перспективе, так как производителям требуется как минимум один, а обычно два цикла роста для реагирования на снижение затрат или сигналы об увеличении цен</a:t>
            </a:r>
            <a:r>
              <a:rPr lang="en-US" sz="1000" smtClean="0">
                <a:ea typeface="MS PGothic" pitchFamily="34" charset="-128"/>
              </a:rPr>
              <a:t>.</a:t>
            </a:r>
          </a:p>
          <a:p>
            <a:pPr algn="just">
              <a:lnSpc>
                <a:spcPct val="70000"/>
              </a:lnSpc>
              <a:spcBef>
                <a:spcPct val="0"/>
              </a:spcBef>
            </a:pPr>
            <a:r>
              <a:rPr lang="ru-RU" sz="1000" b="1" smtClean="0">
                <a:ea typeface="MS PGothic" pitchFamily="34" charset="-128"/>
              </a:rPr>
              <a:t>Госпрограмма на 2008-2012гг. Обеспечила рост производства и сформировала инвестиционную платформу развития сельского хозяйства</a:t>
            </a:r>
          </a:p>
          <a:p>
            <a:pPr algn="just">
              <a:lnSpc>
                <a:spcPct val="70000"/>
              </a:lnSpc>
              <a:spcBef>
                <a:spcPct val="0"/>
              </a:spcBef>
            </a:pPr>
            <a:r>
              <a:rPr lang="ru-RU" sz="1000" b="1" smtClean="0">
                <a:ea typeface="MS PGothic" pitchFamily="34" charset="-128"/>
              </a:rPr>
              <a:t>Концентрация финансовых ресурсов на точках роста с учетом изменения климатических условий и эволюции институциональной структуры сельскохозяйственного производства, поддержка субрегиональных кластеров;</a:t>
            </a:r>
          </a:p>
          <a:p>
            <a:pPr algn="just">
              <a:lnSpc>
                <a:spcPct val="70000"/>
              </a:lnSpc>
              <a:spcBef>
                <a:spcPct val="0"/>
              </a:spcBef>
            </a:pPr>
            <a:r>
              <a:rPr lang="ru-RU" sz="1000" b="1" smtClean="0">
                <a:ea typeface="MS PGothic" pitchFamily="34" charset="-128"/>
              </a:rPr>
              <a:t>От поддержки валового производства к поддержке сбыта</a:t>
            </a:r>
          </a:p>
          <a:p>
            <a:pPr algn="just">
              <a:lnSpc>
                <a:spcPct val="70000"/>
              </a:lnSpc>
              <a:spcBef>
                <a:spcPct val="0"/>
              </a:spcBef>
            </a:pPr>
            <a:r>
              <a:rPr lang="ru-RU" sz="1000" b="1" smtClean="0">
                <a:ea typeface="MS PGothic" pitchFamily="34" charset="-128"/>
              </a:rPr>
              <a:t>Программа поддержания доходности (минимальные гарантированные цены, залоговые операции, расширение рынков сбыта, глубокая переработка, снятие инфраструктурных барьеров);</a:t>
            </a:r>
          </a:p>
          <a:p>
            <a:pPr algn="just">
              <a:lnSpc>
                <a:spcPct val="70000"/>
              </a:lnSpc>
              <a:spcBef>
                <a:spcPct val="0"/>
              </a:spcBef>
            </a:pPr>
            <a:r>
              <a:rPr lang="ru-RU" sz="1000" b="1" smtClean="0">
                <a:ea typeface="MS PGothic" pitchFamily="34" charset="-128"/>
              </a:rPr>
              <a:t>Программа удержания доходности (компенсация межотраслевых диспропорций, антимонопольное регулирование, таможенно-тарифное регулирование);</a:t>
            </a:r>
          </a:p>
          <a:p>
            <a:pPr algn="just">
              <a:lnSpc>
                <a:spcPct val="70000"/>
              </a:lnSpc>
              <a:spcBef>
                <a:spcPct val="0"/>
              </a:spcBef>
            </a:pPr>
            <a:r>
              <a:rPr lang="ru-RU" sz="1000" b="1" smtClean="0">
                <a:ea typeface="MS PGothic" pitchFamily="34" charset="-128"/>
              </a:rPr>
              <a:t>Создание условий для альтернативной занятости для работников неэффективных предприятий</a:t>
            </a:r>
          </a:p>
          <a:p>
            <a:pPr algn="just">
              <a:lnSpc>
                <a:spcPct val="70000"/>
              </a:lnSpc>
              <a:spcBef>
                <a:spcPct val="0"/>
              </a:spcBef>
            </a:pPr>
            <a:r>
              <a:rPr lang="ru-RU" sz="1000" b="1" smtClean="0">
                <a:ea typeface="MS PGothic" pitchFamily="34" charset="-128"/>
              </a:rPr>
              <a:t>«Принуждение» к технологической модернизации</a:t>
            </a:r>
          </a:p>
          <a:p>
            <a:pPr algn="just">
              <a:lnSpc>
                <a:spcPct val="70000"/>
              </a:lnSpc>
              <a:spcBef>
                <a:spcPct val="0"/>
              </a:spcBef>
            </a:pPr>
            <a:r>
              <a:rPr lang="ru-RU" sz="1000" b="1" smtClean="0">
                <a:ea typeface="MS PGothic" pitchFamily="34" charset="-128"/>
              </a:rPr>
              <a:t>Вырваться из «кредитной ловушки»</a:t>
            </a:r>
          </a:p>
          <a:p>
            <a:pPr algn="just">
              <a:lnSpc>
                <a:spcPct val="70000"/>
              </a:lnSpc>
              <a:spcBef>
                <a:spcPct val="0"/>
              </a:spcBef>
            </a:pPr>
            <a:r>
              <a:rPr lang="ru-RU" sz="1000" b="1" smtClean="0">
                <a:ea typeface="MS PGothic" pitchFamily="34" charset="-128"/>
              </a:rPr>
              <a:t>От импортозамещения к реальному стимулированию экспорта, исходя из новой  роли России на мировом агропродовольственном рынке</a:t>
            </a:r>
          </a:p>
          <a:p>
            <a:pPr algn="just">
              <a:lnSpc>
                <a:spcPct val="70000"/>
              </a:lnSpc>
              <a:spcBef>
                <a:spcPct val="0"/>
              </a:spcBef>
            </a:pPr>
            <a:r>
              <a:rPr lang="ru-RU" sz="1000" b="1" smtClean="0">
                <a:ea typeface="MS PGothic" pitchFamily="34" charset="-128"/>
              </a:rPr>
              <a:t>Приведение господдержки с нормами ВТО и Таможенного Союза</a:t>
            </a:r>
            <a:endParaRPr lang="en-US" smtClean="0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92B4E-516E-48C1-8FB2-B11313751872}" type="datetimeFigureOut">
              <a:rPr lang="ru-RU" smtClean="0"/>
              <a:pPr/>
              <a:t>18.06.2015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3004A-85BA-450D-9C93-78A4B77079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92B4E-516E-48C1-8FB2-B11313751872}" type="datetimeFigureOut">
              <a:rPr lang="ru-RU" smtClean="0"/>
              <a:pPr/>
              <a:t>18.06.2015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3004A-85BA-450D-9C93-78A4B77079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92B4E-516E-48C1-8FB2-B11313751872}" type="datetimeFigureOut">
              <a:rPr lang="ru-RU" smtClean="0"/>
              <a:pPr/>
              <a:t>18.06.2015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3004A-85BA-450D-9C93-78A4B77079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9BEBBF-2823-400E-8C06-785615512508}" type="datetimeFigureOut">
              <a:rPr lang="ru-RU"/>
              <a:pPr>
                <a:defRPr/>
              </a:pPr>
              <a:t>18.06.2015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500EF7-4DAE-48E9-9B89-58D8DF77688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92B4E-516E-48C1-8FB2-B11313751872}" type="datetimeFigureOut">
              <a:rPr lang="ru-RU" smtClean="0"/>
              <a:pPr/>
              <a:t>18.06.2015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3004A-85BA-450D-9C93-78A4B77079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92B4E-516E-48C1-8FB2-B11313751872}" type="datetimeFigureOut">
              <a:rPr lang="ru-RU" smtClean="0"/>
              <a:pPr/>
              <a:t>18.06.2015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3004A-85BA-450D-9C93-78A4B77079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92B4E-516E-48C1-8FB2-B11313751872}" type="datetimeFigureOut">
              <a:rPr lang="ru-RU" smtClean="0"/>
              <a:pPr/>
              <a:t>18.06.2015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3004A-85BA-450D-9C93-78A4B77079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92B4E-516E-48C1-8FB2-B11313751872}" type="datetimeFigureOut">
              <a:rPr lang="ru-RU" smtClean="0"/>
              <a:pPr/>
              <a:t>18.06.2015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3004A-85BA-450D-9C93-78A4B77079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92B4E-516E-48C1-8FB2-B11313751872}" type="datetimeFigureOut">
              <a:rPr lang="ru-RU" smtClean="0"/>
              <a:pPr/>
              <a:t>18.06.2015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3004A-85BA-450D-9C93-78A4B77079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92B4E-516E-48C1-8FB2-B11313751872}" type="datetimeFigureOut">
              <a:rPr lang="ru-RU" smtClean="0"/>
              <a:pPr/>
              <a:t>18.06.2015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3004A-85BA-450D-9C93-78A4B77079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92B4E-516E-48C1-8FB2-B11313751872}" type="datetimeFigureOut">
              <a:rPr lang="ru-RU" smtClean="0"/>
              <a:pPr/>
              <a:t>18.06.2015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3004A-85BA-450D-9C93-78A4B77079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92B4E-516E-48C1-8FB2-B11313751872}" type="datetimeFigureOut">
              <a:rPr lang="ru-RU" smtClean="0"/>
              <a:pPr/>
              <a:t>18.06.2015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3004A-85BA-450D-9C93-78A4B77079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E6DCAC"/>
            </a:gs>
            <a:gs pos="12000">
              <a:srgbClr val="E6D78A"/>
            </a:gs>
            <a:gs pos="30000">
              <a:srgbClr val="C7AC4C"/>
            </a:gs>
            <a:gs pos="45000">
              <a:srgbClr val="E6D78A"/>
            </a:gs>
            <a:gs pos="77000">
              <a:srgbClr val="C7AC4C"/>
            </a:gs>
            <a:gs pos="100000">
              <a:srgbClr val="E6DCAC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E92B4E-516E-48C1-8FB2-B11313751872}" type="datetimeFigureOut">
              <a:rPr lang="ru-RU" smtClean="0"/>
              <a:pPr/>
              <a:t>18.06.2015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53004A-85BA-450D-9C93-78A4B770790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7" Type="http://schemas.openxmlformats.org/officeDocument/2006/relationships/chart" Target="../charts/chart6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5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484785"/>
            <a:ext cx="7772400" cy="2115666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Продовольственная безопасность в условиях финансового и экономического кризиса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1"/>
                </a:solidFill>
              </a:rPr>
              <a:t>АРКАДИЙ ЗЛОЧЕВСКИЙ</a:t>
            </a:r>
            <a:endParaRPr lang="ru-RU" b="1" dirty="0">
              <a:solidFill>
                <a:schemeClr val="tx1"/>
              </a:solidFill>
            </a:endParaRPr>
          </a:p>
        </p:txBody>
      </p:sp>
      <p:pic>
        <p:nvPicPr>
          <p:cNvPr id="4" name="Рисунок 3" descr="01 основной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127" t="3331" r="3127" b="3331"/>
          <a:stretch>
            <a:fillRect/>
          </a:stretch>
        </p:blipFill>
        <p:spPr bwMode="auto">
          <a:xfrm>
            <a:off x="3995936" y="5013176"/>
            <a:ext cx="1082675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23850" y="0"/>
            <a:ext cx="8426450" cy="714375"/>
          </a:xfrm>
        </p:spPr>
        <p:txBody>
          <a:bodyPr lIns="0" tIns="0" rIns="0" bIns="0"/>
          <a:lstStyle/>
          <a:p>
            <a:pPr>
              <a:lnSpc>
                <a:spcPct val="95000"/>
              </a:lnSpc>
              <a:tabLst>
                <a:tab pos="0" algn="l"/>
                <a:tab pos="822325" algn="l"/>
                <a:tab pos="1644650" algn="l"/>
                <a:tab pos="2468563" algn="l"/>
                <a:tab pos="3290888" algn="l"/>
                <a:tab pos="4114800" algn="l"/>
                <a:tab pos="4937125" algn="l"/>
                <a:tab pos="5759450" algn="l"/>
                <a:tab pos="6583363" algn="l"/>
                <a:tab pos="7405688" algn="l"/>
                <a:tab pos="8229600" algn="l"/>
                <a:tab pos="9051925" algn="l"/>
              </a:tabLst>
            </a:pPr>
            <a:r>
              <a:rPr lang="ru-RU" sz="3100" b="1" smtClean="0">
                <a:latin typeface="Arial" pitchFamily="34" charset="0"/>
                <a:ea typeface="MS PGothic" pitchFamily="34" charset="-128"/>
              </a:rPr>
              <a:t>Риски в новых условиях</a:t>
            </a:r>
            <a:endParaRPr lang="ru-RU" sz="2500" b="1" smtClean="0">
              <a:latin typeface="Arial" pitchFamily="34" charset="0"/>
              <a:ea typeface="MS PGothic" pitchFamily="34" charset="-128"/>
            </a:endParaRP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251520" y="620689"/>
            <a:ext cx="8606730" cy="6120679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marL="0" lvl="1" algn="ctr">
              <a:lnSpc>
                <a:spcPct val="95000"/>
              </a:lnSpc>
              <a:buClr>
                <a:srgbClr val="FF0000"/>
              </a:buClr>
              <a:tabLst>
                <a:tab pos="409575" algn="l"/>
                <a:tab pos="1231900" algn="l"/>
                <a:tab pos="2055813" algn="l"/>
                <a:tab pos="2878138" algn="l"/>
                <a:tab pos="3700463" algn="l"/>
                <a:tab pos="4524375" algn="l"/>
                <a:tab pos="5346700" algn="l"/>
                <a:tab pos="6170613" algn="l"/>
                <a:tab pos="6992938" algn="l"/>
                <a:tab pos="7815263" algn="l"/>
                <a:tab pos="8639175" algn="l"/>
                <a:tab pos="9461500" algn="l"/>
              </a:tabLst>
            </a:pPr>
            <a:r>
              <a:rPr kumimoji="0" lang="ru-RU" sz="2400" b="1" dirty="0">
                <a:solidFill>
                  <a:srgbClr val="FF0000"/>
                </a:solidFill>
              </a:rPr>
              <a:t>Макроэкономические</a:t>
            </a:r>
          </a:p>
          <a:p>
            <a:pPr marL="0" lvl="1" algn="just">
              <a:lnSpc>
                <a:spcPct val="95000"/>
              </a:lnSpc>
              <a:buClr>
                <a:srgbClr val="FF0000"/>
              </a:buClr>
              <a:buFont typeface="Wingdings" pitchFamily="2" charset="2"/>
              <a:buChar char="ü"/>
              <a:tabLst>
                <a:tab pos="409575" algn="l"/>
                <a:tab pos="1231900" algn="l"/>
                <a:tab pos="2055813" algn="l"/>
                <a:tab pos="2878138" algn="l"/>
                <a:tab pos="3700463" algn="l"/>
                <a:tab pos="4524375" algn="l"/>
                <a:tab pos="5346700" algn="l"/>
                <a:tab pos="6170613" algn="l"/>
                <a:tab pos="6992938" algn="l"/>
                <a:tab pos="7815263" algn="l"/>
                <a:tab pos="8639175" algn="l"/>
                <a:tab pos="9461500" algn="l"/>
              </a:tabLst>
            </a:pPr>
            <a:r>
              <a:rPr kumimoji="0" lang="ru-RU" sz="2200" b="1" dirty="0"/>
              <a:t>Влияние санкций – не определяющее, но значимое</a:t>
            </a:r>
          </a:p>
          <a:p>
            <a:pPr marL="0" lvl="1" algn="just">
              <a:lnSpc>
                <a:spcPct val="95000"/>
              </a:lnSpc>
              <a:buClr>
                <a:srgbClr val="FF0000"/>
              </a:buClr>
              <a:buFont typeface="Wingdings" pitchFamily="2" charset="2"/>
              <a:buChar char="ü"/>
              <a:tabLst>
                <a:tab pos="409575" algn="l"/>
                <a:tab pos="1231900" algn="l"/>
                <a:tab pos="2055813" algn="l"/>
                <a:tab pos="2878138" algn="l"/>
                <a:tab pos="3700463" algn="l"/>
                <a:tab pos="4524375" algn="l"/>
                <a:tab pos="5346700" algn="l"/>
                <a:tab pos="6170613" algn="l"/>
                <a:tab pos="6992938" algn="l"/>
                <a:tab pos="7815263" algn="l"/>
                <a:tab pos="8639175" algn="l"/>
                <a:tab pos="9461500" algn="l"/>
              </a:tabLst>
            </a:pPr>
            <a:r>
              <a:rPr kumimoji="0" lang="ru-RU" sz="2200" b="1" dirty="0"/>
              <a:t>Снижение доходов </a:t>
            </a:r>
            <a:r>
              <a:rPr kumimoji="0" lang="ru-RU" sz="2200" b="1" dirty="0" smtClean="0"/>
              <a:t>и рост масштабов бедности населения</a:t>
            </a:r>
            <a:endParaRPr kumimoji="0" lang="ru-RU" sz="2200" b="1" dirty="0"/>
          </a:p>
          <a:p>
            <a:pPr marL="0" lvl="1" algn="just">
              <a:lnSpc>
                <a:spcPct val="95000"/>
              </a:lnSpc>
              <a:buClr>
                <a:srgbClr val="FF0000"/>
              </a:buClr>
              <a:buFont typeface="Wingdings" pitchFamily="2" charset="2"/>
              <a:buChar char="ü"/>
              <a:tabLst>
                <a:tab pos="409575" algn="l"/>
                <a:tab pos="1231900" algn="l"/>
                <a:tab pos="2055813" algn="l"/>
                <a:tab pos="2878138" algn="l"/>
                <a:tab pos="3700463" algn="l"/>
                <a:tab pos="4524375" algn="l"/>
                <a:tab pos="5346700" algn="l"/>
                <a:tab pos="6170613" algn="l"/>
                <a:tab pos="6992938" algn="l"/>
                <a:tab pos="7815263" algn="l"/>
                <a:tab pos="8639175" algn="l"/>
                <a:tab pos="9461500" algn="l"/>
              </a:tabLst>
            </a:pPr>
            <a:r>
              <a:rPr kumimoji="0" lang="ru-RU" sz="2200" b="1" dirty="0"/>
              <a:t>Исчерпание эффекта девальвации</a:t>
            </a:r>
          </a:p>
          <a:p>
            <a:pPr marL="0" lvl="1" algn="ctr">
              <a:lnSpc>
                <a:spcPct val="95000"/>
              </a:lnSpc>
              <a:buClr>
                <a:srgbClr val="FF0000"/>
              </a:buClr>
              <a:tabLst>
                <a:tab pos="409575" algn="l"/>
                <a:tab pos="1231900" algn="l"/>
                <a:tab pos="2055813" algn="l"/>
                <a:tab pos="2878138" algn="l"/>
                <a:tab pos="3700463" algn="l"/>
                <a:tab pos="4524375" algn="l"/>
                <a:tab pos="5346700" algn="l"/>
                <a:tab pos="6170613" algn="l"/>
                <a:tab pos="6992938" algn="l"/>
                <a:tab pos="7815263" algn="l"/>
                <a:tab pos="8639175" algn="l"/>
                <a:tab pos="9461500" algn="l"/>
              </a:tabLst>
            </a:pPr>
            <a:r>
              <a:rPr kumimoji="0" lang="ru-RU" sz="2400" b="1" dirty="0">
                <a:solidFill>
                  <a:srgbClr val="FF0000"/>
                </a:solidFill>
              </a:rPr>
              <a:t>Отраслевые</a:t>
            </a:r>
          </a:p>
          <a:p>
            <a:pPr marL="0" lvl="1" algn="just">
              <a:lnSpc>
                <a:spcPct val="95000"/>
              </a:lnSpc>
              <a:buClr>
                <a:srgbClr val="FF0000"/>
              </a:buClr>
              <a:buFont typeface="Wingdings" pitchFamily="2" charset="2"/>
              <a:buChar char="ü"/>
              <a:tabLst>
                <a:tab pos="409575" algn="l"/>
                <a:tab pos="1231900" algn="l"/>
                <a:tab pos="2055813" algn="l"/>
                <a:tab pos="2878138" algn="l"/>
                <a:tab pos="3700463" algn="l"/>
                <a:tab pos="4524375" algn="l"/>
                <a:tab pos="5346700" algn="l"/>
                <a:tab pos="6170613" algn="l"/>
                <a:tab pos="6992938" algn="l"/>
                <a:tab pos="7815263" algn="l"/>
                <a:tab pos="8639175" algn="l"/>
                <a:tab pos="9461500" algn="l"/>
              </a:tabLst>
            </a:pPr>
            <a:r>
              <a:rPr kumimoji="0" lang="ru-RU" sz="2200" b="1" dirty="0"/>
              <a:t>Неопределенность выбора пути – интенсивное </a:t>
            </a:r>
            <a:r>
              <a:rPr kumimoji="0" lang="ru-RU" sz="2200" b="1" dirty="0" smtClean="0"/>
              <a:t>или </a:t>
            </a:r>
            <a:r>
              <a:rPr lang="ru-RU" sz="2200" b="1" dirty="0" smtClean="0"/>
              <a:t>экстенсивное развитие</a:t>
            </a:r>
          </a:p>
          <a:p>
            <a:pPr marL="0" lvl="1" algn="just">
              <a:lnSpc>
                <a:spcPct val="95000"/>
              </a:lnSpc>
              <a:buClr>
                <a:srgbClr val="FF0000"/>
              </a:buClr>
              <a:buFont typeface="Wingdings" pitchFamily="2" charset="2"/>
              <a:buChar char="ü"/>
              <a:tabLst>
                <a:tab pos="409575" algn="l"/>
                <a:tab pos="1231900" algn="l"/>
                <a:tab pos="2055813" algn="l"/>
                <a:tab pos="2878138" algn="l"/>
                <a:tab pos="3700463" algn="l"/>
                <a:tab pos="4524375" algn="l"/>
                <a:tab pos="5346700" algn="l"/>
                <a:tab pos="6170613" algn="l"/>
                <a:tab pos="6992938" algn="l"/>
                <a:tab pos="7815263" algn="l"/>
                <a:tab pos="8639175" algn="l"/>
                <a:tab pos="9461500" algn="l"/>
              </a:tabLst>
            </a:pPr>
            <a:r>
              <a:rPr lang="ru-RU" sz="2200" b="1" dirty="0" smtClean="0"/>
              <a:t>Рост издержек, высокая </a:t>
            </a:r>
            <a:r>
              <a:rPr lang="ru-RU" sz="2200" b="1" dirty="0" err="1" smtClean="0"/>
              <a:t>волатильность</a:t>
            </a:r>
            <a:r>
              <a:rPr lang="ru-RU" sz="2200" b="1" dirty="0" smtClean="0"/>
              <a:t> цен и неустойчивость доходности </a:t>
            </a:r>
            <a:r>
              <a:rPr lang="ru-RU" sz="2200" b="1" dirty="0" err="1" smtClean="0"/>
              <a:t>сельхоздеятельности</a:t>
            </a:r>
            <a:endParaRPr lang="ru-RU" sz="2200" b="1" dirty="0" smtClean="0"/>
          </a:p>
          <a:p>
            <a:pPr marL="0" lvl="1" algn="just">
              <a:lnSpc>
                <a:spcPct val="95000"/>
              </a:lnSpc>
              <a:buClr>
                <a:srgbClr val="FF0000"/>
              </a:buClr>
              <a:buFont typeface="Wingdings" pitchFamily="2" charset="2"/>
              <a:buChar char="ü"/>
              <a:tabLst>
                <a:tab pos="409575" algn="l"/>
                <a:tab pos="1231900" algn="l"/>
                <a:tab pos="2055813" algn="l"/>
                <a:tab pos="2878138" algn="l"/>
                <a:tab pos="3700463" algn="l"/>
                <a:tab pos="4524375" algn="l"/>
                <a:tab pos="5346700" algn="l"/>
                <a:tab pos="6170613" algn="l"/>
                <a:tab pos="6992938" algn="l"/>
                <a:tab pos="7815263" algn="l"/>
                <a:tab pos="8639175" algn="l"/>
                <a:tab pos="9461500" algn="l"/>
              </a:tabLst>
            </a:pPr>
            <a:r>
              <a:rPr lang="ru-RU" sz="2200" b="1" dirty="0" smtClean="0"/>
              <a:t>Резкое ухудшение качества заемщиков, высокая  зависимость от рефинансирования кредитов, чрезмерные  расходы на обслуживание долга- до 100% прибыли</a:t>
            </a:r>
          </a:p>
          <a:p>
            <a:pPr marL="0" lvl="1" algn="just">
              <a:lnSpc>
                <a:spcPct val="95000"/>
              </a:lnSpc>
              <a:buClr>
                <a:srgbClr val="FF0000"/>
              </a:buClr>
              <a:buFont typeface="Wingdings" pitchFamily="2" charset="2"/>
              <a:buChar char="ü"/>
              <a:tabLst>
                <a:tab pos="409575" algn="l"/>
                <a:tab pos="1231900" algn="l"/>
                <a:tab pos="2055813" algn="l"/>
                <a:tab pos="2878138" algn="l"/>
                <a:tab pos="3700463" algn="l"/>
                <a:tab pos="4524375" algn="l"/>
                <a:tab pos="5346700" algn="l"/>
                <a:tab pos="6170613" algn="l"/>
                <a:tab pos="6992938" algn="l"/>
                <a:tab pos="7815263" algn="l"/>
                <a:tab pos="8639175" algn="l"/>
                <a:tab pos="9461500" algn="l"/>
              </a:tabLst>
            </a:pPr>
            <a:r>
              <a:rPr lang="ru-RU" sz="2200" b="1" dirty="0" err="1" smtClean="0"/>
              <a:t>Волатильность</a:t>
            </a:r>
            <a:r>
              <a:rPr lang="ru-RU" sz="2200" b="1" dirty="0" smtClean="0"/>
              <a:t> цен, зависимость  от рыночных цен и </a:t>
            </a:r>
            <a:r>
              <a:rPr lang="ru-RU" sz="2200" b="1" dirty="0" err="1" smtClean="0"/>
              <a:t>госполитики</a:t>
            </a:r>
            <a:r>
              <a:rPr lang="ru-RU" sz="2200" b="1" dirty="0" smtClean="0"/>
              <a:t>, усиливают нестабильность денежных потоков  и риск дефолтов</a:t>
            </a:r>
          </a:p>
          <a:p>
            <a:pPr marL="0" lvl="1" algn="just">
              <a:lnSpc>
                <a:spcPct val="95000"/>
              </a:lnSpc>
              <a:buClr>
                <a:srgbClr val="FF0000"/>
              </a:buClr>
              <a:buFont typeface="Wingdings" pitchFamily="2" charset="2"/>
              <a:buChar char="ü"/>
              <a:tabLst>
                <a:tab pos="409575" algn="l"/>
                <a:tab pos="1231900" algn="l"/>
                <a:tab pos="2055813" algn="l"/>
                <a:tab pos="2878138" algn="l"/>
                <a:tab pos="3700463" algn="l"/>
                <a:tab pos="4524375" algn="l"/>
                <a:tab pos="5346700" algn="l"/>
                <a:tab pos="6170613" algn="l"/>
                <a:tab pos="6992938" algn="l"/>
                <a:tab pos="7815263" algn="l"/>
                <a:tab pos="8639175" algn="l"/>
                <a:tab pos="9461500" algn="l"/>
              </a:tabLst>
            </a:pPr>
            <a:r>
              <a:rPr kumimoji="0" lang="ru-RU" sz="2200" b="1" dirty="0" smtClean="0"/>
              <a:t>Низкая </a:t>
            </a:r>
            <a:r>
              <a:rPr kumimoji="0" lang="ru-RU" sz="2200" b="1" dirty="0"/>
              <a:t>динамика инновационного развития как результат обезличенной технологической модернизации</a:t>
            </a:r>
          </a:p>
          <a:p>
            <a:pPr marL="0" lvl="1" algn="just">
              <a:lnSpc>
                <a:spcPct val="95000"/>
              </a:lnSpc>
              <a:buClr>
                <a:srgbClr val="FF0000"/>
              </a:buClr>
              <a:buFont typeface="Wingdings" pitchFamily="2" charset="2"/>
              <a:buChar char="ü"/>
              <a:tabLst>
                <a:tab pos="409575" algn="l"/>
                <a:tab pos="1231900" algn="l"/>
                <a:tab pos="2055813" algn="l"/>
                <a:tab pos="2878138" algn="l"/>
                <a:tab pos="3700463" algn="l"/>
                <a:tab pos="4524375" algn="l"/>
                <a:tab pos="5346700" algn="l"/>
                <a:tab pos="6170613" algn="l"/>
                <a:tab pos="6992938" algn="l"/>
                <a:tab pos="7815263" algn="l"/>
                <a:tab pos="8639175" algn="l"/>
                <a:tab pos="9461500" algn="l"/>
              </a:tabLst>
            </a:pPr>
            <a:r>
              <a:rPr kumimoji="0" lang="ru-RU" sz="2200" b="1" dirty="0" smtClean="0"/>
              <a:t>Нарастание </a:t>
            </a:r>
            <a:r>
              <a:rPr kumimoji="0" lang="ru-RU" sz="2200" b="1" dirty="0"/>
              <a:t>отставания в использовании достижений биотехнологий</a:t>
            </a:r>
          </a:p>
          <a:p>
            <a:pPr marL="0" lvl="1" algn="just">
              <a:lnSpc>
                <a:spcPct val="95000"/>
              </a:lnSpc>
              <a:buClr>
                <a:srgbClr val="FF0000"/>
              </a:buClr>
              <a:buFont typeface="Wingdings" pitchFamily="2" charset="2"/>
              <a:buChar char="ü"/>
              <a:tabLst>
                <a:tab pos="409575" algn="l"/>
                <a:tab pos="1231900" algn="l"/>
                <a:tab pos="2055813" algn="l"/>
                <a:tab pos="2878138" algn="l"/>
                <a:tab pos="3700463" algn="l"/>
                <a:tab pos="4524375" algn="l"/>
                <a:tab pos="5346700" algn="l"/>
                <a:tab pos="6170613" algn="l"/>
                <a:tab pos="6992938" algn="l"/>
                <a:tab pos="7815263" algn="l"/>
                <a:tab pos="8639175" algn="l"/>
                <a:tab pos="9461500" algn="l"/>
              </a:tabLst>
            </a:pPr>
            <a:r>
              <a:rPr kumimoji="0" lang="ru-RU" sz="2200" b="1" dirty="0"/>
              <a:t>Административное </a:t>
            </a:r>
            <a:r>
              <a:rPr kumimoji="0" lang="ru-RU" sz="2200" b="1" dirty="0" smtClean="0"/>
              <a:t>вмешательство</a:t>
            </a:r>
            <a:endParaRPr kumimoji="0" lang="ru-RU" sz="1600" b="1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8964613" cy="287338"/>
          </a:xfrm>
        </p:spPr>
        <p:txBody>
          <a:bodyPr>
            <a:normAutofit fontScale="90000"/>
          </a:bodyPr>
          <a:lstStyle/>
          <a:p>
            <a:r>
              <a:rPr lang="ru-RU" sz="4000" smtClean="0"/>
              <a:t>Краткая история ограничений экспорта</a:t>
            </a: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half" idx="2"/>
          </p:nvPr>
        </p:nvGraphicFramePr>
        <p:xfrm>
          <a:off x="0" y="515938"/>
          <a:ext cx="9144000" cy="64244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7869"/>
                <a:gridCol w="6776131"/>
              </a:tblGrid>
              <a:tr h="347532">
                <a:tc gridSpan="2">
                  <a:txBody>
                    <a:bodyPr/>
                    <a:lstStyle/>
                    <a:p>
                      <a:pPr algn="l"/>
                      <a:r>
                        <a:rPr lang="ru-RU" sz="1600" b="0" dirty="0" smtClean="0">
                          <a:solidFill>
                            <a:schemeClr val="tx1"/>
                          </a:solidFill>
                        </a:rPr>
                        <a:t>2007 год</a:t>
                      </a:r>
                      <a:endParaRPr lang="ru-RU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noFill/>
                  </a:tcPr>
                </a:tc>
              </a:tr>
              <a:tr h="347532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     Ноябрь</a:t>
                      </a:r>
                      <a:endParaRPr lang="ru-RU" sz="16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Пошлина на пшеницу и ячмень по ставке 10%</a:t>
                      </a:r>
                      <a:endParaRPr lang="ru-RU" sz="1600" dirty="0"/>
                    </a:p>
                  </a:txBody>
                  <a:tcPr>
                    <a:noFill/>
                  </a:tcPr>
                </a:tc>
              </a:tr>
              <a:tr h="347532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     Декабрь</a:t>
                      </a:r>
                      <a:endParaRPr lang="ru-RU" sz="16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rtl="0" eaLnBrk="1" latinLnBrk="0" hangingPunct="1"/>
                      <a:r>
                        <a:rPr lang="ru-RU" sz="1600" dirty="0" smtClean="0"/>
                        <a:t> 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Пошлина на пшеницу – 40%, ячмень -30%</a:t>
                      </a:r>
                      <a:endParaRPr lang="ru-RU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</a:tr>
              <a:tr h="347532">
                <a:tc gridSpan="2">
                  <a:txBody>
                    <a:bodyPr/>
                    <a:lstStyle/>
                    <a:p>
                      <a:r>
                        <a:rPr lang="ru-RU" sz="1600" dirty="0" smtClean="0"/>
                        <a:t>2008 год</a:t>
                      </a:r>
                      <a:endParaRPr lang="ru-RU" sz="1600" dirty="0"/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noFill/>
                  </a:tcPr>
                </a:tc>
              </a:tr>
              <a:tr h="347532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    Апрель</a:t>
                      </a:r>
                      <a:endParaRPr lang="ru-RU" sz="16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Ограничения экспорта пшеницы в Беларусь</a:t>
                      </a:r>
                      <a:r>
                        <a:rPr lang="ru-RU" sz="1600" baseline="0" dirty="0" smtClean="0"/>
                        <a:t> и Казахстан</a:t>
                      </a:r>
                      <a:endParaRPr lang="ru-RU" sz="1600" dirty="0"/>
                    </a:p>
                  </a:txBody>
                  <a:tcPr>
                    <a:noFill/>
                  </a:tcPr>
                </a:tc>
              </a:tr>
              <a:tr h="347532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    Май</a:t>
                      </a:r>
                      <a:endParaRPr lang="ru-RU" sz="16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Отмена пошлины</a:t>
                      </a:r>
                      <a:endParaRPr lang="ru-RU" sz="1600" dirty="0"/>
                    </a:p>
                  </a:txBody>
                  <a:tcPr>
                    <a:noFill/>
                  </a:tcPr>
                </a:tc>
              </a:tr>
              <a:tr h="347532">
                <a:tc gridSpan="2">
                  <a:txBody>
                    <a:bodyPr/>
                    <a:lstStyle/>
                    <a:p>
                      <a:r>
                        <a:rPr lang="ru-RU" sz="1600" dirty="0" smtClean="0"/>
                        <a:t>2010 год</a:t>
                      </a:r>
                      <a:endParaRPr lang="ru-RU" sz="1600" dirty="0"/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noFill/>
                  </a:tcPr>
                </a:tc>
              </a:tr>
              <a:tr h="347532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    Август</a:t>
                      </a:r>
                      <a:endParaRPr lang="ru-RU" sz="16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Запрет на экспорт зерновых культур и муки</a:t>
                      </a:r>
                      <a:endParaRPr lang="ru-RU" sz="1600" dirty="0"/>
                    </a:p>
                  </a:txBody>
                  <a:tcPr>
                    <a:noFill/>
                  </a:tcPr>
                </a:tc>
              </a:tr>
              <a:tr h="347532">
                <a:tc gridSpan="2">
                  <a:txBody>
                    <a:bodyPr/>
                    <a:lstStyle/>
                    <a:p>
                      <a:r>
                        <a:rPr lang="ru-RU" sz="1600" dirty="0" smtClean="0"/>
                        <a:t>2011 год</a:t>
                      </a:r>
                      <a:endParaRPr lang="ru-RU" sz="1600" dirty="0"/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noFill/>
                  </a:tcPr>
                </a:tc>
              </a:tr>
              <a:tr h="347532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    Январь </a:t>
                      </a:r>
                      <a:endParaRPr lang="ru-RU" sz="16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Отмена запрета на экспорт муки </a:t>
                      </a:r>
                      <a:endParaRPr lang="ru-RU" sz="1600" dirty="0"/>
                    </a:p>
                  </a:txBody>
                  <a:tcPr>
                    <a:noFill/>
                  </a:tcPr>
                </a:tc>
              </a:tr>
              <a:tr h="347532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    Февраль- март</a:t>
                      </a:r>
                      <a:endParaRPr lang="ru-RU" sz="16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Заявления о возможности продления запрета после 01 июля</a:t>
                      </a:r>
                      <a:endParaRPr lang="ru-RU" sz="1600" dirty="0"/>
                    </a:p>
                  </a:txBody>
                  <a:tcPr>
                    <a:noFill/>
                  </a:tcPr>
                </a:tc>
              </a:tr>
              <a:tr h="347532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     Июнь</a:t>
                      </a:r>
                      <a:endParaRPr lang="ru-RU" sz="16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Прекращение запрета на экспорт</a:t>
                      </a:r>
                      <a:endParaRPr lang="ru-RU" sz="1600" dirty="0"/>
                    </a:p>
                  </a:txBody>
                  <a:tcPr>
                    <a:noFill/>
                  </a:tcPr>
                </a:tc>
              </a:tr>
              <a:tr h="608181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2014 год- ноябрь </a:t>
                      </a:r>
                      <a:endParaRPr lang="ru-RU" sz="16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aseline="0" dirty="0" smtClean="0"/>
                        <a:t>Заявления об возможном ограничения экспорта, неформальные запреты на экспорт до введения пошлин со стороны РЖД, </a:t>
                      </a:r>
                      <a:r>
                        <a:rPr lang="ru-RU" sz="1600" baseline="0" dirty="0" err="1" smtClean="0"/>
                        <a:t>Россельхознадзор</a:t>
                      </a:r>
                      <a:endParaRPr lang="ru-RU" sz="1600" dirty="0"/>
                    </a:p>
                  </a:txBody>
                  <a:tcPr>
                    <a:noFill/>
                  </a:tcPr>
                </a:tc>
              </a:tr>
              <a:tr h="347532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Декабрь </a:t>
                      </a:r>
                      <a:endParaRPr lang="ru-RU" sz="16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Введение экспортных пошлин на пшеницу </a:t>
                      </a:r>
                      <a:r>
                        <a:rPr lang="ru-RU" sz="1600" dirty="0" smtClean="0"/>
                        <a:t>с 01 февраля 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 01 июля 2015г.</a:t>
                      </a:r>
                    </a:p>
                    <a:p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Ограничения 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Россельхознадзора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частично сохранились</a:t>
                      </a:r>
                      <a:endParaRPr lang="ru-RU" sz="1600" dirty="0"/>
                    </a:p>
                  </a:txBody>
                  <a:tcPr>
                    <a:noFill/>
                  </a:tcPr>
                </a:tc>
              </a:tr>
              <a:tr h="868831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2015 год</a:t>
                      </a:r>
                      <a:endParaRPr lang="ru-RU" sz="16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Отмена пошлины с 15 мая.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 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</a:rPr>
                        <a:t>Оценка недополученных доходов -25 млрд. рублей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Введение плавающей пошлины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rgbClr val="FF0000"/>
                          </a:solidFill>
                        </a:rPr>
                        <a:t>Сколько будет стоить????</a:t>
                      </a:r>
                      <a:endParaRPr lang="ru-RU" sz="16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3600" smtClean="0">
                <a:latin typeface="Arial" pitchFamily="34" charset="0"/>
              </a:rPr>
              <a:t>«Развилки» развития – выбор пути</a:t>
            </a:r>
            <a:r>
              <a:rPr lang="ru-RU" sz="4000" smtClean="0">
                <a:latin typeface="Arial" pitchFamily="34" charset="0"/>
              </a:rPr>
              <a:t> </a:t>
            </a:r>
          </a:p>
        </p:txBody>
      </p:sp>
      <p:sp>
        <p:nvSpPr>
          <p:cNvPr id="18435" name="Rectangle 4"/>
          <p:cNvSpPr>
            <a:spLocks/>
          </p:cNvSpPr>
          <p:nvPr/>
        </p:nvSpPr>
        <p:spPr bwMode="auto">
          <a:xfrm>
            <a:off x="4525963" y="1052513"/>
            <a:ext cx="4618037" cy="554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pitchFamily="34" charset="0"/>
              <a:buNone/>
            </a:pPr>
            <a:endParaRPr lang="ru-RU" sz="2800">
              <a:latin typeface="Arial" pitchFamily="34" charset="0"/>
            </a:endParaRPr>
          </a:p>
        </p:txBody>
      </p:sp>
      <p:graphicFrame>
        <p:nvGraphicFramePr>
          <p:cNvPr id="14361" name="Group 25"/>
          <p:cNvGraphicFramePr>
            <a:graphicFrameLocks noGrp="1"/>
          </p:cNvGraphicFramePr>
          <p:nvPr>
            <p:ph sz="half" idx="2"/>
          </p:nvPr>
        </p:nvGraphicFramePr>
        <p:xfrm>
          <a:off x="0" y="1196975"/>
          <a:ext cx="9144000" cy="5330952"/>
        </p:xfrm>
        <a:graphic>
          <a:graphicData uri="http://schemas.openxmlformats.org/drawingml/2006/table">
            <a:tbl>
              <a:tblPr/>
              <a:tblGrid>
                <a:gridCol w="4330755"/>
                <a:gridCol w="4813245"/>
              </a:tblGrid>
              <a:tr h="4525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1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«</a:t>
                      </a:r>
                      <a:r>
                        <a:rPr kumimoji="1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Преемственность» и рост производства любой ценой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1" lang="ru-RU" sz="18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Базовые условия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1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Фронтальная поддержка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1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Неизменность существующих механизмов и инструментов поддержки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1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Расширение круга направлений отраслевой поддержки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1" lang="ru-RU" sz="18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Вероятный результат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1" lang="ru-RU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Рост производства продукции неконкурентоспособной на рынке, необходимость постоянной и растущей господдержки и, как следствие, перманентных ограничений импорта и экспорта</a:t>
                      </a:r>
                      <a:endParaRPr kumimoji="1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1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Концентрация на прорывных направлениях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1" lang="ru-RU" sz="18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Базовые условия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1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Приоритет конкурентоспособности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1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Разделение средств поддержки на удержание доходности и на развитие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1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Модернизация механизмов и инструментов на стимулирование модернизации и рост эффективности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1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Локализация поддержки на ограниченном круге направлений с ограниченным сроком действия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1" lang="ru-RU" sz="18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Вероятный результат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1" lang="ru-RU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Создание стимулов к модернизации;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1" lang="ru-RU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Рост производства конкурентоспособной продукции;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1" lang="ru-RU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Расширение агропродовольственного экспорта;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1" lang="ru-RU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Рост частных инвестиций</a:t>
                      </a:r>
                      <a:endParaRPr kumimoji="1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706438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kumimoji="0" lang="ru-RU" sz="2800" b="1" smtClean="0">
                <a:latin typeface="Arial" pitchFamily="34" charset="0"/>
              </a:rPr>
              <a:t>Механизмы и инструменты реформирования аграрной политики</a:t>
            </a:r>
            <a:endParaRPr kumimoji="0" lang="ru-RU" sz="2800" b="1" smtClean="0"/>
          </a:p>
        </p:txBody>
      </p:sp>
      <p:sp>
        <p:nvSpPr>
          <p:cNvPr id="9219" name="Содержимое 2"/>
          <p:cNvSpPr>
            <a:spLocks noGrp="1"/>
          </p:cNvSpPr>
          <p:nvPr>
            <p:ph idx="4294967295"/>
          </p:nvPr>
        </p:nvSpPr>
        <p:spPr>
          <a:xfrm>
            <a:off x="0" y="692697"/>
            <a:ext cx="8964613" cy="6165304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kumimoji="0" lang="ru-RU" sz="800" dirty="0" smtClean="0"/>
          </a:p>
          <a:p>
            <a:pPr algn="just"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kumimoji="0" lang="ru-RU" sz="1600" dirty="0" smtClean="0">
                <a:latin typeface="Times New Roman" pitchFamily="18" charset="0"/>
                <a:cs typeface="Times New Roman" pitchFamily="18" charset="0"/>
              </a:rPr>
              <a:t>Разделение средств поддержки на средства поддержки доходности (перенос большей части направлений поддержки в несвязанную поддержку, например, в растениеводстве –субсидий на приобретение семян, страхование с господдержкой и др. доступных для все сельхозпроизводителей) и средства формирования базы развития (селекция, создание центров исследований и внедрения, включая «</a:t>
            </a:r>
            <a:r>
              <a:rPr kumimoji="0" lang="ru-RU" sz="1600" dirty="0" err="1" smtClean="0">
                <a:latin typeface="Times New Roman" pitchFamily="18" charset="0"/>
                <a:cs typeface="Times New Roman" pitchFamily="18" charset="0"/>
              </a:rPr>
              <a:t>АгроСколково</a:t>
            </a:r>
            <a:r>
              <a:rPr kumimoji="0" lang="ru-RU" sz="1600" dirty="0" smtClean="0">
                <a:latin typeface="Times New Roman" pitchFamily="18" charset="0"/>
                <a:cs typeface="Times New Roman" pitchFamily="18" charset="0"/>
              </a:rPr>
              <a:t>» и др.);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kumimoji="0" lang="ru-RU" sz="1600" dirty="0" smtClean="0">
                <a:latin typeface="Times New Roman" pitchFamily="18" charset="0"/>
                <a:cs typeface="Times New Roman" pitchFamily="18" charset="0"/>
              </a:rPr>
              <a:t>Предоставление средств поддержки, исходя из национальных приоритетов размещения производительных сил и масштаба затрат на производство;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kumimoji="0" lang="ru-RU" sz="1600" dirty="0" smtClean="0">
                <a:latin typeface="Times New Roman" pitchFamily="18" charset="0"/>
                <a:cs typeface="Times New Roman" pitchFamily="18" charset="0"/>
              </a:rPr>
              <a:t>Расширение прав выбора направлений использования средств поддержки на региональном уровне при фиксации суммарного объема;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kumimoji="0" lang="ru-RU" sz="1600" dirty="0" smtClean="0">
                <a:latin typeface="Times New Roman" pitchFamily="18" charset="0"/>
                <a:cs typeface="Times New Roman" pitchFamily="18" charset="0"/>
              </a:rPr>
              <a:t>Переход от экономически значимых региональных программ субъектов к стимулированию созданию субрегиональных кластеров (дополнение звеньев, которых не хватает для их эффективного функционирования, создание рисового, льняного и соевого кластеров) с краткосрочной концентрацией ресурсов на зонах опережающего развития;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kumimoji="0" lang="ru-RU" sz="1600" dirty="0" smtClean="0">
                <a:latin typeface="Times New Roman" pitchFamily="18" charset="0"/>
                <a:cs typeface="Times New Roman" pitchFamily="18" charset="0"/>
              </a:rPr>
              <a:t>Императив  поддержки  конкурентоспособных хозяйств, которые являются точками роста; 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kumimoji="0" lang="ru-RU" sz="1600" dirty="0" smtClean="0">
                <a:latin typeface="Times New Roman" pitchFamily="18" charset="0"/>
                <a:cs typeface="Times New Roman" pitchFamily="18" charset="0"/>
              </a:rPr>
              <a:t>Стимулирование товарного производства и агропродовольственного экспорта;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kumimoji="0" lang="ru-RU" sz="1600" dirty="0" smtClean="0">
                <a:latin typeface="Times New Roman" pitchFamily="18" charset="0"/>
                <a:cs typeface="Times New Roman" pitchFamily="18" charset="0"/>
              </a:rPr>
              <a:t>Приоритетность развития и обеспечения доступности инфраструктуры сбыта, как основы доходности при реализации продукции;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kumimoji="0" lang="ru-RU" sz="1600" dirty="0" smtClean="0">
                <a:latin typeface="Times New Roman" pitchFamily="18" charset="0"/>
                <a:cs typeface="Times New Roman" pitchFamily="18" charset="0"/>
              </a:rPr>
              <a:t>Поддержка проектов при установлении полной финансовой ответственности получателя бюджетных средств за достижение заявленных показателей производства и конкурентоспособности;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kumimoji="0" lang="ru-RU" sz="1600" dirty="0" smtClean="0">
                <a:latin typeface="Times New Roman" pitchFamily="18" charset="0"/>
                <a:cs typeface="Times New Roman" pitchFamily="18" charset="0"/>
              </a:rPr>
              <a:t>Стимулирование процессов концентрации, включая  поглощение эффективными производителями низкоэффективных хозяйств (с учетом естественных конкурентных преимуществ соответствующих территорий); 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kumimoji="0" lang="ru-RU" sz="1600" dirty="0" smtClean="0">
                <a:latin typeface="Times New Roman" pitchFamily="18" charset="0"/>
                <a:cs typeface="Times New Roman" pitchFamily="18" charset="0"/>
              </a:rPr>
              <a:t>Переход от страхования урожая к формированию системы риск - менеджмента;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kumimoji="0" lang="ru-RU" sz="1600" dirty="0" smtClean="0">
                <a:latin typeface="Times New Roman" pitchFamily="18" charset="0"/>
                <a:cs typeface="Times New Roman" pitchFamily="18" charset="0"/>
              </a:rPr>
              <a:t>Снятие и недопущение создания новых административных барьеров</a:t>
            </a:r>
            <a:endParaRPr kumimoji="0" lang="ru-RU" sz="1600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Прямоугольник 2"/>
          <p:cNvSpPr>
            <a:spLocks noChangeArrowheads="1"/>
          </p:cNvSpPr>
          <p:nvPr/>
        </p:nvSpPr>
        <p:spPr bwMode="auto">
          <a:xfrm>
            <a:off x="2267744" y="1124744"/>
            <a:ext cx="4572000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6000" b="1" dirty="0">
                <a:solidFill>
                  <a:srgbClr val="000000"/>
                </a:solidFill>
                <a:cs typeface="Arial" charset="0"/>
              </a:rPr>
              <a:t>Благодарю за внимание!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Скругленный прямоугольник 45"/>
          <p:cNvSpPr/>
          <p:nvPr/>
        </p:nvSpPr>
        <p:spPr>
          <a:xfrm>
            <a:off x="3203575" y="1651928"/>
            <a:ext cx="2736850" cy="2028825"/>
          </a:xfrm>
          <a:prstGeom prst="roundRect">
            <a:avLst>
              <a:gd name="adj" fmla="val 12726"/>
            </a:avLst>
          </a:prstGeom>
          <a:solidFill>
            <a:schemeClr val="accent3">
              <a:lumMod val="20000"/>
              <a:lumOff val="80000"/>
              <a:alpha val="5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graphicFrame>
        <p:nvGraphicFramePr>
          <p:cNvPr id="101" name="Диаграмма 100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4276861024"/>
              </p:ext>
            </p:extLst>
          </p:nvPr>
        </p:nvGraphicFramePr>
        <p:xfrm>
          <a:off x="3299715" y="1779764"/>
          <a:ext cx="2943958" cy="16119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Скругленный прямоугольник 7"/>
          <p:cNvSpPr/>
          <p:nvPr/>
        </p:nvSpPr>
        <p:spPr>
          <a:xfrm>
            <a:off x="207963" y="1637640"/>
            <a:ext cx="2736850" cy="2030413"/>
          </a:xfrm>
          <a:prstGeom prst="roundRect">
            <a:avLst>
              <a:gd name="adj" fmla="val 12726"/>
            </a:avLst>
          </a:prstGeom>
          <a:solidFill>
            <a:schemeClr val="accent3">
              <a:lumMod val="20000"/>
              <a:lumOff val="80000"/>
              <a:alpha val="5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graphicFrame>
        <p:nvGraphicFramePr>
          <p:cNvPr id="100" name="Диаграмма 99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132170478"/>
              </p:ext>
            </p:extLst>
          </p:nvPr>
        </p:nvGraphicFramePr>
        <p:xfrm>
          <a:off x="263644" y="1733379"/>
          <a:ext cx="2943958" cy="16119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8" name="Скругленный прямоугольник 47"/>
          <p:cNvSpPr/>
          <p:nvPr/>
        </p:nvSpPr>
        <p:spPr>
          <a:xfrm>
            <a:off x="207963" y="4158590"/>
            <a:ext cx="2736850" cy="2028825"/>
          </a:xfrm>
          <a:prstGeom prst="roundRect">
            <a:avLst>
              <a:gd name="adj" fmla="val 12726"/>
            </a:avLst>
          </a:prstGeom>
          <a:solidFill>
            <a:schemeClr val="accent3">
              <a:lumMod val="20000"/>
              <a:lumOff val="80000"/>
              <a:alpha val="5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graphicFrame>
        <p:nvGraphicFramePr>
          <p:cNvPr id="86" name="Диаграмма 85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1216470584"/>
              </p:ext>
            </p:extLst>
          </p:nvPr>
        </p:nvGraphicFramePr>
        <p:xfrm>
          <a:off x="251520" y="4315241"/>
          <a:ext cx="2943958" cy="16119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4" name="Скругленный прямоугольник 43"/>
          <p:cNvSpPr/>
          <p:nvPr/>
        </p:nvSpPr>
        <p:spPr>
          <a:xfrm>
            <a:off x="6156325" y="1651928"/>
            <a:ext cx="2736850" cy="2028825"/>
          </a:xfrm>
          <a:prstGeom prst="roundRect">
            <a:avLst>
              <a:gd name="adj" fmla="val 12726"/>
            </a:avLst>
          </a:prstGeom>
          <a:solidFill>
            <a:schemeClr val="accent3">
              <a:lumMod val="20000"/>
              <a:lumOff val="80000"/>
              <a:alpha val="5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graphicFrame>
        <p:nvGraphicFramePr>
          <p:cNvPr id="81" name="Диаграмма 80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364709587"/>
              </p:ext>
            </p:extLst>
          </p:nvPr>
        </p:nvGraphicFramePr>
        <p:xfrm>
          <a:off x="6197385" y="1793765"/>
          <a:ext cx="2943958" cy="16119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59" name="Скругленный прямоугольник 58"/>
          <p:cNvSpPr/>
          <p:nvPr/>
        </p:nvSpPr>
        <p:spPr>
          <a:xfrm>
            <a:off x="6156325" y="4171290"/>
            <a:ext cx="2736850" cy="2028825"/>
          </a:xfrm>
          <a:prstGeom prst="roundRect">
            <a:avLst>
              <a:gd name="adj" fmla="val 12726"/>
            </a:avLst>
          </a:prstGeom>
          <a:solidFill>
            <a:schemeClr val="accent3">
              <a:lumMod val="20000"/>
              <a:lumOff val="80000"/>
              <a:alpha val="5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graphicFrame>
        <p:nvGraphicFramePr>
          <p:cNvPr id="132" name="Диаграмма 131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3094827087"/>
              </p:ext>
            </p:extLst>
          </p:nvPr>
        </p:nvGraphicFramePr>
        <p:xfrm>
          <a:off x="6198454" y="4315489"/>
          <a:ext cx="2943958" cy="16119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61" name="Скругленный прямоугольник 60"/>
          <p:cNvSpPr/>
          <p:nvPr/>
        </p:nvSpPr>
        <p:spPr>
          <a:xfrm>
            <a:off x="3203575" y="4171290"/>
            <a:ext cx="2736850" cy="2028825"/>
          </a:xfrm>
          <a:prstGeom prst="roundRect">
            <a:avLst>
              <a:gd name="adj" fmla="val 12726"/>
            </a:avLst>
          </a:prstGeom>
          <a:solidFill>
            <a:schemeClr val="accent3">
              <a:lumMod val="20000"/>
              <a:lumOff val="80000"/>
              <a:alpha val="5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graphicFrame>
        <p:nvGraphicFramePr>
          <p:cNvPr id="128" name="Диаграмма 127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2506698695"/>
              </p:ext>
            </p:extLst>
          </p:nvPr>
        </p:nvGraphicFramePr>
        <p:xfrm>
          <a:off x="3275787" y="4313331"/>
          <a:ext cx="2943958" cy="16119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7182" name="Прямоугольник 6"/>
          <p:cNvSpPr>
            <a:spLocks noChangeArrowheads="1"/>
          </p:cNvSpPr>
          <p:nvPr/>
        </p:nvSpPr>
        <p:spPr bwMode="auto">
          <a:xfrm>
            <a:off x="0" y="260649"/>
            <a:ext cx="9144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Удельный вес отечественной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сельхозпродукции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и продовольствия </a:t>
            </a:r>
          </a:p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в общем объеме ресурсов внутреннего рынка в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201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2014 годах, %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733425" y="1507465"/>
            <a:ext cx="1700213" cy="220663"/>
          </a:xfrm>
          <a:prstGeom prst="roundRect">
            <a:avLst/>
          </a:prstGeom>
          <a:solidFill>
            <a:srgbClr val="87A846"/>
          </a:solidFill>
          <a:ln w="19050">
            <a:solidFill>
              <a:srgbClr val="5C73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indent="-342900" algn="ctr">
              <a:defRPr/>
            </a:pPr>
            <a:r>
              <a:rPr lang="ru-RU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ЗЕРНО</a:t>
            </a:r>
          </a:p>
        </p:txBody>
      </p:sp>
      <p:sp>
        <p:nvSpPr>
          <p:cNvPr id="45" name="Скругленный прямоугольник 44"/>
          <p:cNvSpPr/>
          <p:nvPr/>
        </p:nvSpPr>
        <p:spPr>
          <a:xfrm>
            <a:off x="6681788" y="1520165"/>
            <a:ext cx="1700212" cy="220663"/>
          </a:xfrm>
          <a:prstGeom prst="roundRect">
            <a:avLst/>
          </a:prstGeom>
          <a:solidFill>
            <a:srgbClr val="87A846"/>
          </a:solidFill>
          <a:ln w="19050">
            <a:solidFill>
              <a:srgbClr val="5C73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indent="-342900" algn="ctr">
              <a:defRPr/>
            </a:pPr>
            <a:r>
              <a:rPr lang="ru-RU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КАРТОФЕЛЬ</a:t>
            </a:r>
          </a:p>
        </p:txBody>
      </p:sp>
      <p:sp>
        <p:nvSpPr>
          <p:cNvPr id="52" name="TextBox 1"/>
          <p:cNvSpPr txBox="1"/>
          <p:nvPr/>
        </p:nvSpPr>
        <p:spPr>
          <a:xfrm>
            <a:off x="2462176" y="5252378"/>
            <a:ext cx="420688" cy="215900"/>
          </a:xfrm>
          <a:prstGeom prst="rect">
            <a:avLst/>
          </a:prstGeom>
        </p:spPr>
        <p:txBody>
          <a:bodyPr wrap="none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ru-RU" sz="1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80</a:t>
            </a:r>
            <a:endParaRPr lang="ru-RU" sz="14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TextBox 1"/>
          <p:cNvSpPr txBox="1"/>
          <p:nvPr/>
        </p:nvSpPr>
        <p:spPr>
          <a:xfrm>
            <a:off x="2349089" y="5090638"/>
            <a:ext cx="647700" cy="215900"/>
          </a:xfrm>
          <a:prstGeom prst="rect">
            <a:avLst/>
          </a:prstGeom>
        </p:spPr>
        <p:txBody>
          <a:bodyPr wrap="none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порог</a:t>
            </a:r>
            <a:endParaRPr lang="ru-RU" sz="1200" b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7" name="Прямая соединительная линия 56"/>
          <p:cNvCxnSpPr/>
          <p:nvPr/>
        </p:nvCxnSpPr>
        <p:spPr>
          <a:xfrm>
            <a:off x="754063" y="5395253"/>
            <a:ext cx="1657350" cy="0"/>
          </a:xfrm>
          <a:prstGeom prst="line">
            <a:avLst/>
          </a:prstGeom>
          <a:ln w="31750">
            <a:solidFill>
              <a:srgbClr val="9D4B07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Скругленный прямоугольник 70"/>
          <p:cNvSpPr/>
          <p:nvPr/>
        </p:nvSpPr>
        <p:spPr>
          <a:xfrm>
            <a:off x="638175" y="3955390"/>
            <a:ext cx="1800225" cy="411163"/>
          </a:xfrm>
          <a:prstGeom prst="roundRect">
            <a:avLst/>
          </a:prstGeom>
          <a:solidFill>
            <a:srgbClr val="87A846"/>
          </a:solidFill>
          <a:ln w="19050">
            <a:solidFill>
              <a:srgbClr val="5C73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indent="-342900" algn="ctr">
              <a:spcBef>
                <a:spcPct val="20000"/>
              </a:spcBef>
              <a:defRPr/>
            </a:pPr>
            <a:r>
              <a:rPr lang="ru-RU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МАСЛО</a:t>
            </a:r>
          </a:p>
          <a:p>
            <a:pPr indent="-342900" algn="ctr">
              <a:spcBef>
                <a:spcPct val="20000"/>
              </a:spcBef>
              <a:defRPr/>
            </a:pPr>
            <a:r>
              <a:rPr lang="ru-RU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РАСТИТЕЛЬНОЕ</a:t>
            </a:r>
          </a:p>
        </p:txBody>
      </p:sp>
      <p:sp>
        <p:nvSpPr>
          <p:cNvPr id="72" name="Скругленный прямоугольник 71"/>
          <p:cNvSpPr/>
          <p:nvPr/>
        </p:nvSpPr>
        <p:spPr>
          <a:xfrm>
            <a:off x="3695700" y="3974440"/>
            <a:ext cx="1797050" cy="411163"/>
          </a:xfrm>
          <a:prstGeom prst="roundRect">
            <a:avLst/>
          </a:prstGeom>
          <a:solidFill>
            <a:srgbClr val="87A846"/>
          </a:solidFill>
          <a:ln w="19050">
            <a:solidFill>
              <a:srgbClr val="5C73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indent="-342900" algn="ctr">
              <a:spcBef>
                <a:spcPct val="20000"/>
              </a:spcBef>
              <a:defRPr/>
            </a:pPr>
            <a:r>
              <a:rPr lang="ru-RU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МОЛОКО И</a:t>
            </a:r>
          </a:p>
          <a:p>
            <a:pPr indent="-342900" algn="ctr">
              <a:spcBef>
                <a:spcPct val="20000"/>
              </a:spcBef>
              <a:defRPr/>
            </a:pPr>
            <a:r>
              <a:rPr lang="ru-RU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МОЛОКОПРОДУКТЫ</a:t>
            </a:r>
          </a:p>
        </p:txBody>
      </p:sp>
      <p:sp>
        <p:nvSpPr>
          <p:cNvPr id="73" name="Скругленный прямоугольник 72"/>
          <p:cNvSpPr/>
          <p:nvPr/>
        </p:nvSpPr>
        <p:spPr>
          <a:xfrm>
            <a:off x="6743700" y="3979203"/>
            <a:ext cx="1722438" cy="409575"/>
          </a:xfrm>
          <a:prstGeom prst="roundRect">
            <a:avLst/>
          </a:prstGeom>
          <a:solidFill>
            <a:srgbClr val="87A846"/>
          </a:solidFill>
          <a:ln w="19050">
            <a:solidFill>
              <a:srgbClr val="5C73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indent="-342900" algn="ctr">
              <a:spcBef>
                <a:spcPct val="20000"/>
              </a:spcBef>
              <a:defRPr/>
            </a:pPr>
            <a:r>
              <a:rPr lang="ru-RU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МЯСО И</a:t>
            </a:r>
          </a:p>
          <a:p>
            <a:pPr indent="-342900" algn="ctr">
              <a:spcBef>
                <a:spcPct val="20000"/>
              </a:spcBef>
              <a:defRPr/>
            </a:pPr>
            <a:r>
              <a:rPr lang="ru-RU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МЯСОПРОДУКТЫ</a:t>
            </a:r>
          </a:p>
        </p:txBody>
      </p:sp>
      <p:sp>
        <p:nvSpPr>
          <p:cNvPr id="74" name="TextBox 1"/>
          <p:cNvSpPr txBox="1"/>
          <p:nvPr/>
        </p:nvSpPr>
        <p:spPr>
          <a:xfrm>
            <a:off x="5453978" y="2718790"/>
            <a:ext cx="419100" cy="215900"/>
          </a:xfrm>
          <a:prstGeom prst="rect">
            <a:avLst/>
          </a:prstGeom>
        </p:spPr>
        <p:txBody>
          <a:bodyPr wrap="none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1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80</a:t>
            </a:r>
            <a:endParaRPr lang="ru-RU" sz="14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5" name="Прямая соединительная линия 74"/>
          <p:cNvCxnSpPr/>
          <p:nvPr/>
        </p:nvCxnSpPr>
        <p:spPr>
          <a:xfrm>
            <a:off x="3743325" y="2855795"/>
            <a:ext cx="1655763" cy="0"/>
          </a:xfrm>
          <a:prstGeom prst="line">
            <a:avLst/>
          </a:prstGeom>
          <a:ln w="31750">
            <a:solidFill>
              <a:srgbClr val="9D4B07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1"/>
          <p:cNvSpPr txBox="1"/>
          <p:nvPr/>
        </p:nvSpPr>
        <p:spPr>
          <a:xfrm>
            <a:off x="5328077" y="2563736"/>
            <a:ext cx="647700" cy="215900"/>
          </a:xfrm>
          <a:prstGeom prst="rect">
            <a:avLst/>
          </a:prstGeom>
        </p:spPr>
        <p:txBody>
          <a:bodyPr wrap="none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порог</a:t>
            </a:r>
            <a:endParaRPr lang="ru-RU" sz="1200" b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7" name="TextBox 1"/>
          <p:cNvSpPr txBox="1"/>
          <p:nvPr/>
        </p:nvSpPr>
        <p:spPr>
          <a:xfrm>
            <a:off x="8399784" y="2106078"/>
            <a:ext cx="420688" cy="215900"/>
          </a:xfrm>
          <a:prstGeom prst="rect">
            <a:avLst/>
          </a:prstGeom>
        </p:spPr>
        <p:txBody>
          <a:bodyPr wrap="none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1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95</a:t>
            </a:r>
            <a:endParaRPr lang="ru-RU" sz="14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8" name="TextBox 1"/>
          <p:cNvSpPr txBox="1"/>
          <p:nvPr/>
        </p:nvSpPr>
        <p:spPr>
          <a:xfrm>
            <a:off x="8304787" y="1925285"/>
            <a:ext cx="647700" cy="215900"/>
          </a:xfrm>
          <a:prstGeom prst="rect">
            <a:avLst/>
          </a:prstGeom>
        </p:spPr>
        <p:txBody>
          <a:bodyPr wrap="none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порог</a:t>
            </a:r>
            <a:endParaRPr lang="ru-RU" sz="1200" b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9" name="Прямая соединительная линия 78"/>
          <p:cNvCxnSpPr/>
          <p:nvPr/>
        </p:nvCxnSpPr>
        <p:spPr>
          <a:xfrm>
            <a:off x="6646225" y="2271178"/>
            <a:ext cx="1657350" cy="0"/>
          </a:xfrm>
          <a:prstGeom prst="line">
            <a:avLst/>
          </a:prstGeom>
          <a:ln w="31750">
            <a:solidFill>
              <a:srgbClr val="9D4B07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TextBox 1"/>
          <p:cNvSpPr txBox="1"/>
          <p:nvPr/>
        </p:nvSpPr>
        <p:spPr>
          <a:xfrm>
            <a:off x="5467180" y="4831753"/>
            <a:ext cx="420688" cy="215900"/>
          </a:xfrm>
          <a:prstGeom prst="rect">
            <a:avLst/>
          </a:prstGeom>
        </p:spPr>
        <p:txBody>
          <a:bodyPr wrap="none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ru-RU" sz="1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90</a:t>
            </a:r>
            <a:endParaRPr lang="ru-RU" sz="14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93" name="TextBox 1"/>
          <p:cNvSpPr txBox="1"/>
          <p:nvPr/>
        </p:nvSpPr>
        <p:spPr>
          <a:xfrm>
            <a:off x="5344942" y="4670013"/>
            <a:ext cx="649288" cy="215900"/>
          </a:xfrm>
          <a:prstGeom prst="rect">
            <a:avLst/>
          </a:prstGeom>
        </p:spPr>
        <p:txBody>
          <a:bodyPr wrap="none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порог</a:t>
            </a:r>
            <a:endParaRPr lang="ru-RU" sz="1200" b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4" name="Прямая соединительная линия 93"/>
          <p:cNvCxnSpPr/>
          <p:nvPr/>
        </p:nvCxnSpPr>
        <p:spPr>
          <a:xfrm>
            <a:off x="3741738" y="4974628"/>
            <a:ext cx="1657350" cy="0"/>
          </a:xfrm>
          <a:prstGeom prst="line">
            <a:avLst/>
          </a:prstGeom>
          <a:ln w="31750">
            <a:solidFill>
              <a:srgbClr val="9D4B07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TextBox 1"/>
          <p:cNvSpPr txBox="1"/>
          <p:nvPr/>
        </p:nvSpPr>
        <p:spPr>
          <a:xfrm>
            <a:off x="8446201" y="5036478"/>
            <a:ext cx="420688" cy="215900"/>
          </a:xfrm>
          <a:prstGeom prst="rect">
            <a:avLst/>
          </a:prstGeom>
        </p:spPr>
        <p:txBody>
          <a:bodyPr wrap="none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ru-RU" sz="1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8</a:t>
            </a:r>
            <a:r>
              <a:rPr lang="en-US" sz="1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5</a:t>
            </a:r>
            <a:endParaRPr lang="ru-RU" sz="14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98" name="TextBox 1"/>
          <p:cNvSpPr txBox="1"/>
          <p:nvPr/>
        </p:nvSpPr>
        <p:spPr>
          <a:xfrm>
            <a:off x="8315200" y="4873812"/>
            <a:ext cx="649288" cy="215900"/>
          </a:xfrm>
          <a:prstGeom prst="rect">
            <a:avLst/>
          </a:prstGeom>
        </p:spPr>
        <p:txBody>
          <a:bodyPr wrap="none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порог</a:t>
            </a:r>
            <a:endParaRPr lang="ru-RU" sz="1200" b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9" name="Прямая соединительная линия 98"/>
          <p:cNvCxnSpPr/>
          <p:nvPr/>
        </p:nvCxnSpPr>
        <p:spPr>
          <a:xfrm>
            <a:off x="6699250" y="5177828"/>
            <a:ext cx="1657350" cy="0"/>
          </a:xfrm>
          <a:prstGeom prst="line">
            <a:avLst/>
          </a:prstGeom>
          <a:ln w="31750">
            <a:solidFill>
              <a:srgbClr val="9D4B07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690840" y="3248975"/>
            <a:ext cx="64807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2012</a:t>
            </a:r>
            <a:r>
              <a:rPr lang="ru-RU" sz="11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г.</a:t>
            </a:r>
            <a:endParaRPr lang="ru-RU" sz="11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1244268" y="3246592"/>
            <a:ext cx="64807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201</a:t>
            </a:r>
            <a:r>
              <a:rPr lang="ru-RU" sz="11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3 г.</a:t>
            </a:r>
            <a:endParaRPr lang="ru-RU" sz="11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8" name="TextBox 1"/>
          <p:cNvSpPr txBox="1"/>
          <p:nvPr/>
        </p:nvSpPr>
        <p:spPr>
          <a:xfrm>
            <a:off x="2470414" y="2101647"/>
            <a:ext cx="420688" cy="215900"/>
          </a:xfrm>
          <a:prstGeom prst="rect">
            <a:avLst/>
          </a:prstGeom>
        </p:spPr>
        <p:txBody>
          <a:bodyPr wrap="none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ru-RU" sz="1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9</a:t>
            </a:r>
            <a:r>
              <a:rPr lang="en-US" sz="1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5</a:t>
            </a:r>
            <a:endParaRPr lang="ru-RU" sz="14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1"/>
          <p:cNvSpPr txBox="1"/>
          <p:nvPr/>
        </p:nvSpPr>
        <p:spPr>
          <a:xfrm>
            <a:off x="2358054" y="1939414"/>
            <a:ext cx="647700" cy="215900"/>
          </a:xfrm>
          <a:prstGeom prst="rect">
            <a:avLst/>
          </a:prstGeom>
        </p:spPr>
        <p:txBody>
          <a:bodyPr wrap="none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порог</a:t>
            </a:r>
            <a:endParaRPr lang="ru-RU" sz="1200" b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>
            <a:off x="709613" y="2244522"/>
            <a:ext cx="1692000" cy="0"/>
          </a:xfrm>
          <a:prstGeom prst="line">
            <a:avLst/>
          </a:prstGeom>
          <a:ln w="31750">
            <a:solidFill>
              <a:srgbClr val="9D4B07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xtBox 94"/>
          <p:cNvSpPr txBox="1"/>
          <p:nvPr/>
        </p:nvSpPr>
        <p:spPr>
          <a:xfrm>
            <a:off x="1681722" y="3239047"/>
            <a:ext cx="82550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201</a:t>
            </a:r>
            <a:r>
              <a:rPr lang="ru-RU" sz="11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4 г.</a:t>
            </a:r>
          </a:p>
          <a:p>
            <a:pPr algn="ctr"/>
            <a:r>
              <a:rPr lang="ru-RU" sz="11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(оценка)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3731360" y="3246647"/>
            <a:ext cx="64807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2012</a:t>
            </a:r>
            <a:r>
              <a:rPr lang="ru-RU" sz="11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г.</a:t>
            </a:r>
            <a:endParaRPr lang="ru-RU" sz="11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4284788" y="3244264"/>
            <a:ext cx="64807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201</a:t>
            </a:r>
            <a:r>
              <a:rPr lang="ru-RU" sz="11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3 г.</a:t>
            </a:r>
            <a:endParaRPr lang="ru-RU" sz="11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4722242" y="3236719"/>
            <a:ext cx="82550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201</a:t>
            </a:r>
            <a:r>
              <a:rPr lang="ru-RU" sz="11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4 </a:t>
            </a:r>
            <a:r>
              <a:rPr lang="ru-RU" sz="11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г.</a:t>
            </a:r>
          </a:p>
          <a:p>
            <a:pPr algn="ctr"/>
            <a:r>
              <a:rPr lang="ru-RU" sz="11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(оценка</a:t>
            </a:r>
            <a:r>
              <a:rPr lang="ru-RU" sz="11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)</a:t>
            </a:r>
            <a:endParaRPr lang="ru-RU" sz="11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6660232" y="3245486"/>
            <a:ext cx="64807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2012</a:t>
            </a:r>
            <a:r>
              <a:rPr lang="ru-RU" sz="11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г.</a:t>
            </a:r>
            <a:endParaRPr lang="ru-RU" sz="11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7213660" y="3243103"/>
            <a:ext cx="64807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201</a:t>
            </a:r>
            <a:r>
              <a:rPr lang="ru-RU" sz="11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3 г.</a:t>
            </a:r>
            <a:endParaRPr lang="ru-RU" sz="11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7651114" y="3235558"/>
            <a:ext cx="82550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201</a:t>
            </a:r>
            <a:r>
              <a:rPr lang="ru-RU" sz="11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4 г</a:t>
            </a:r>
            <a:r>
              <a:rPr lang="ru-RU" sz="11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  <a:p>
            <a:pPr algn="ctr"/>
            <a:r>
              <a:rPr lang="ru-RU" sz="11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(оценка</a:t>
            </a:r>
            <a:r>
              <a:rPr lang="ru-RU" sz="11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)</a:t>
            </a:r>
            <a:endParaRPr lang="ru-RU" sz="11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683568" y="5785439"/>
            <a:ext cx="64807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2012</a:t>
            </a:r>
            <a:r>
              <a:rPr lang="ru-RU" sz="11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г.</a:t>
            </a:r>
            <a:endParaRPr lang="ru-RU" sz="11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1236996" y="5783056"/>
            <a:ext cx="64807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201</a:t>
            </a:r>
            <a:r>
              <a:rPr lang="ru-RU" sz="11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3 г.</a:t>
            </a:r>
            <a:endParaRPr lang="ru-RU" sz="11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1674450" y="5775511"/>
            <a:ext cx="82550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201</a:t>
            </a:r>
            <a:r>
              <a:rPr lang="ru-RU" sz="11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4 г</a:t>
            </a:r>
            <a:r>
              <a:rPr lang="ru-RU" sz="11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  <a:p>
            <a:pPr algn="ctr"/>
            <a:r>
              <a:rPr lang="ru-RU" sz="11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(оценка</a:t>
            </a:r>
            <a:r>
              <a:rPr lang="ru-RU" sz="11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)</a:t>
            </a:r>
            <a:endParaRPr lang="ru-RU" sz="11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3724088" y="5783111"/>
            <a:ext cx="64807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2012</a:t>
            </a:r>
            <a:r>
              <a:rPr lang="ru-RU" sz="11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г.</a:t>
            </a:r>
            <a:endParaRPr lang="ru-RU" sz="11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4277516" y="5780728"/>
            <a:ext cx="64807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201</a:t>
            </a:r>
            <a:r>
              <a:rPr lang="ru-RU" sz="11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3 г.</a:t>
            </a:r>
            <a:endParaRPr lang="ru-RU" sz="11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4714970" y="5773183"/>
            <a:ext cx="82550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201</a:t>
            </a:r>
            <a:r>
              <a:rPr lang="ru-RU" sz="11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4 г</a:t>
            </a:r>
            <a:r>
              <a:rPr lang="ru-RU" sz="11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  <a:p>
            <a:pPr algn="ctr"/>
            <a:r>
              <a:rPr lang="ru-RU" sz="11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(оценка</a:t>
            </a:r>
            <a:r>
              <a:rPr lang="ru-RU" sz="11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)</a:t>
            </a:r>
            <a:endParaRPr lang="ru-RU" sz="11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6652960" y="5781950"/>
            <a:ext cx="64807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2012</a:t>
            </a:r>
            <a:r>
              <a:rPr lang="ru-RU" sz="11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г.</a:t>
            </a:r>
            <a:endParaRPr lang="ru-RU" sz="11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16" name="TextBox 115"/>
          <p:cNvSpPr txBox="1"/>
          <p:nvPr/>
        </p:nvSpPr>
        <p:spPr>
          <a:xfrm>
            <a:off x="7206388" y="5779567"/>
            <a:ext cx="64807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201</a:t>
            </a:r>
            <a:r>
              <a:rPr lang="ru-RU" sz="11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3 г.</a:t>
            </a:r>
            <a:endParaRPr lang="ru-RU" sz="11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17" name="TextBox 116"/>
          <p:cNvSpPr txBox="1"/>
          <p:nvPr/>
        </p:nvSpPr>
        <p:spPr>
          <a:xfrm>
            <a:off x="7643842" y="5772022"/>
            <a:ext cx="82550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201</a:t>
            </a:r>
            <a:r>
              <a:rPr lang="ru-RU" sz="11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4 г</a:t>
            </a:r>
            <a:r>
              <a:rPr lang="ru-RU" sz="11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  <a:p>
            <a:pPr algn="ctr"/>
            <a:r>
              <a:rPr lang="ru-RU" sz="11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(оценка</a:t>
            </a:r>
            <a:r>
              <a:rPr lang="ru-RU" sz="11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)</a:t>
            </a:r>
            <a:endParaRPr lang="ru-RU" sz="11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67" name="Скругленный прямоугольник 66"/>
          <p:cNvSpPr/>
          <p:nvPr/>
        </p:nvSpPr>
        <p:spPr>
          <a:xfrm>
            <a:off x="3712546" y="1544519"/>
            <a:ext cx="1700212" cy="220663"/>
          </a:xfrm>
          <a:prstGeom prst="roundRect">
            <a:avLst/>
          </a:prstGeom>
          <a:solidFill>
            <a:srgbClr val="87A846"/>
          </a:solidFill>
          <a:ln w="19050">
            <a:solidFill>
              <a:srgbClr val="5C73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indent="-342900" algn="ctr">
              <a:defRPr/>
            </a:pPr>
            <a:r>
              <a:rPr lang="ru-RU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САХАР</a:t>
            </a:r>
            <a:endParaRPr lang="ru-RU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36113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146050" y="115888"/>
            <a:ext cx="8783668" cy="955658"/>
          </a:xfrm>
          <a:prstGeom prst="roundRect">
            <a:avLst>
              <a:gd name="adj" fmla="val 16667"/>
            </a:avLst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Внешняя торговля  России . </a:t>
            </a:r>
          </a:p>
          <a:p>
            <a:pPr algn="ctr"/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Продовольственные товары и сельскохозяйственное сырьё, млрд долл.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" name="Диаграмма 5"/>
          <p:cNvGraphicFramePr>
            <a:graphicFrameLocks noGrp="1"/>
          </p:cNvGraphicFramePr>
          <p:nvPr/>
        </p:nvGraphicFramePr>
        <p:xfrm>
          <a:off x="149647" y="1214422"/>
          <a:ext cx="8994353" cy="54027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146050" y="115888"/>
            <a:ext cx="8783668" cy="955658"/>
          </a:xfrm>
          <a:prstGeom prst="roundRect">
            <a:avLst>
              <a:gd name="adj" fmla="val 16667"/>
            </a:avLst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Внешняя торговля  России  в 2013-2014 гг. </a:t>
            </a:r>
          </a:p>
          <a:p>
            <a:pPr algn="ctr"/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Продовольственные товары и сельскохозяйственное сырьё, млрд долл.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142844" y="1285860"/>
          <a:ext cx="3929090" cy="44291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Диаграмма 7"/>
          <p:cNvGraphicFramePr/>
          <p:nvPr/>
        </p:nvGraphicFramePr>
        <p:xfrm>
          <a:off x="4143372" y="1285860"/>
          <a:ext cx="4866908" cy="44291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457200" y="0"/>
            <a:ext cx="8686800" cy="8382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>
              <a:defRPr/>
            </a:pPr>
            <a:endParaRPr kumimoji="0" lang="ru-RU" sz="3600" cap="all" dirty="0">
              <a:solidFill>
                <a:schemeClr val="tx2"/>
              </a:solidFill>
              <a:effectLst>
                <a:reflection blurRad="12700" stA="48000" endA="300" endPos="55000" dir="5400000" sy="-90000" algn="bl" rotWithShape="0"/>
              </a:effectLst>
              <a:latin typeface="+mj-lt"/>
              <a:ea typeface="ＭＳ Ｐゴシック" pitchFamily="-1" charset="-128"/>
              <a:cs typeface="ＭＳ Ｐゴシック" pitchFamily="-65" charset="-128"/>
            </a:endParaRPr>
          </a:p>
        </p:txBody>
      </p:sp>
      <p:pic>
        <p:nvPicPr>
          <p:cNvPr id="6147" name="Рисунок 4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836613"/>
            <a:ext cx="8964613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8" name="Прямоугольник 6"/>
          <p:cNvSpPr>
            <a:spLocks noChangeArrowheads="1"/>
          </p:cNvSpPr>
          <p:nvPr/>
        </p:nvSpPr>
        <p:spPr bwMode="auto">
          <a:xfrm>
            <a:off x="185738" y="0"/>
            <a:ext cx="895826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ru-RU" sz="2000" b="1" dirty="0">
                <a:latin typeface="Arial" pitchFamily="34" charset="0"/>
                <a:ea typeface="MS PGothic" pitchFamily="34" charset="-128"/>
              </a:rPr>
              <a:t>Девальвация рубля и запрет на импорт продовольствия </a:t>
            </a:r>
            <a:r>
              <a:rPr kumimoji="0" lang="ru-RU" sz="2000" b="1" dirty="0" smtClean="0">
                <a:latin typeface="Arial" pitchFamily="34" charset="0"/>
                <a:ea typeface="MS PGothic" pitchFamily="34" charset="-128"/>
              </a:rPr>
              <a:t>благоприятно сказывался </a:t>
            </a:r>
            <a:r>
              <a:rPr kumimoji="0" lang="ru-RU" sz="2000" b="1" dirty="0">
                <a:latin typeface="Arial" pitchFamily="34" charset="0"/>
                <a:ea typeface="MS PGothic" pitchFamily="34" charset="-128"/>
              </a:rPr>
              <a:t>на производителях </a:t>
            </a:r>
            <a:r>
              <a:rPr kumimoji="0" lang="ru-RU" sz="2000" b="1" dirty="0" err="1">
                <a:latin typeface="Arial" pitchFamily="34" charset="0"/>
                <a:ea typeface="MS PGothic" pitchFamily="34" charset="-128"/>
              </a:rPr>
              <a:t>с-х</a:t>
            </a:r>
            <a:r>
              <a:rPr kumimoji="0" lang="ru-RU" sz="2000" b="1" dirty="0">
                <a:latin typeface="Arial" pitchFamily="34" charset="0"/>
                <a:ea typeface="MS PGothic" pitchFamily="34" charset="-128"/>
              </a:rPr>
              <a:t> продукции</a:t>
            </a:r>
            <a:endParaRPr kumimoji="0" lang="ru-RU" sz="2400" b="1" dirty="0">
              <a:latin typeface="Arial" pitchFamily="34" charset="0"/>
              <a:ea typeface="MS PGothic" pitchFamily="34" charset="-128"/>
            </a:endParaRPr>
          </a:p>
        </p:txBody>
      </p:sp>
      <p:sp>
        <p:nvSpPr>
          <p:cNvPr id="6149" name="Прямоугольник 4"/>
          <p:cNvSpPr>
            <a:spLocks noChangeArrowheads="1"/>
          </p:cNvSpPr>
          <p:nvPr/>
        </p:nvSpPr>
        <p:spPr bwMode="auto">
          <a:xfrm>
            <a:off x="539750" y="765175"/>
            <a:ext cx="4572000" cy="64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ru-RU" b="1">
                <a:latin typeface="Arial" pitchFamily="34" charset="0"/>
                <a:ea typeface="MS PGothic" pitchFamily="34" charset="-128"/>
              </a:rPr>
              <a:t>Продуктовая инфляция и рост цен на свинину, %, месяц к месяцу</a:t>
            </a:r>
            <a:endParaRPr kumimoji="0" lang="ru-RU">
              <a:latin typeface="Arial" pitchFamily="34" charset="0"/>
              <a:ea typeface="MS PGothic" pitchFamily="34" charset="-128"/>
            </a:endParaRPr>
          </a:p>
        </p:txBody>
      </p:sp>
      <p:sp>
        <p:nvSpPr>
          <p:cNvPr id="8" name="Заголовок 9"/>
          <p:cNvSpPr txBox="1">
            <a:spLocks/>
          </p:cNvSpPr>
          <p:nvPr/>
        </p:nvSpPr>
        <p:spPr>
          <a:xfrm>
            <a:off x="0" y="3501008"/>
            <a:ext cx="9144000" cy="432048"/>
          </a:xfrm>
          <a:prstGeom prst="rect">
            <a:avLst/>
          </a:prstGeom>
        </p:spPr>
        <p:txBody>
          <a:bodyPr anchor="ctr"/>
          <a:lstStyle/>
          <a:p>
            <a:pPr algn="ctr" eaLnBrk="0" hangingPunct="0">
              <a:defRPr/>
            </a:pPr>
            <a:r>
              <a:rPr kumimoji="0" lang="ru-RU" sz="2800" b="1" cap="all" dirty="0"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ＭＳ Ｐゴシック" pitchFamily="-1" charset="-128"/>
                <a:cs typeface="ＭＳ Ｐゴシック" pitchFamily="-65" charset="-128"/>
              </a:rPr>
              <a:t>Ключевая Проблема - производительность</a:t>
            </a:r>
          </a:p>
        </p:txBody>
      </p:sp>
      <p:graphicFrame>
        <p:nvGraphicFramePr>
          <p:cNvPr id="9" name="Диаграмма 8"/>
          <p:cNvGraphicFramePr/>
          <p:nvPr/>
        </p:nvGraphicFramePr>
        <p:xfrm>
          <a:off x="0" y="4000480"/>
          <a:ext cx="9144000" cy="2857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395288" y="11588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Господдержка отрасли</a:t>
            </a:r>
          </a:p>
        </p:txBody>
      </p:sp>
      <p:graphicFrame>
        <p:nvGraphicFramePr>
          <p:cNvPr id="5" name="Содержимое 8"/>
          <p:cNvGraphicFramePr>
            <a:graphicFrameLocks/>
          </p:cNvGraphicFramePr>
          <p:nvPr/>
        </p:nvGraphicFramePr>
        <p:xfrm>
          <a:off x="179512" y="2996952"/>
          <a:ext cx="3816424" cy="38610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Содержимое 7"/>
          <p:cNvGraphicFramePr>
            <a:graphicFrameLocks/>
          </p:cNvGraphicFramePr>
          <p:nvPr/>
        </p:nvGraphicFramePr>
        <p:xfrm>
          <a:off x="4139952" y="2996952"/>
          <a:ext cx="4752528" cy="38610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Содержимое 7"/>
          <p:cNvGraphicFramePr>
            <a:graphicFrameLocks noGrp="1"/>
          </p:cNvGraphicFramePr>
          <p:nvPr>
            <p:ph idx="1"/>
          </p:nvPr>
        </p:nvGraphicFramePr>
        <p:xfrm>
          <a:off x="457200" y="692696"/>
          <a:ext cx="8229600" cy="22322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Диаграмма 5"/>
          <p:cNvGraphicFramePr/>
          <p:nvPr/>
        </p:nvGraphicFramePr>
        <p:xfrm>
          <a:off x="287016" y="188640"/>
          <a:ext cx="8856984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Диаграмма 7"/>
          <p:cNvGraphicFramePr/>
          <p:nvPr/>
        </p:nvGraphicFramePr>
        <p:xfrm>
          <a:off x="4355976" y="2924944"/>
          <a:ext cx="4572000" cy="36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Диаграмма 4"/>
          <p:cNvGraphicFramePr>
            <a:graphicFrameLocks/>
          </p:cNvGraphicFramePr>
          <p:nvPr/>
        </p:nvGraphicFramePr>
        <p:xfrm>
          <a:off x="0" y="3068960"/>
          <a:ext cx="4572000" cy="37890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0" y="260350"/>
            <a:ext cx="9144000" cy="67627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kumimoji="0" lang="ru-RU" sz="2400" b="1" dirty="0" smtClean="0">
                <a:latin typeface="Times New Roman" pitchFamily="18" charset="0"/>
                <a:cs typeface="Times New Roman" pitchFamily="18" charset="0"/>
              </a:rPr>
              <a:t>Экономика </a:t>
            </a:r>
            <a:r>
              <a:rPr kumimoji="0" lang="ru-RU" sz="2400" b="1" dirty="0" err="1" smtClean="0">
                <a:latin typeface="Times New Roman" pitchFamily="18" charset="0"/>
                <a:cs typeface="Times New Roman" pitchFamily="18" charset="0"/>
              </a:rPr>
              <a:t>сельхозорганизаций</a:t>
            </a:r>
            <a:r>
              <a:rPr kumimoji="0" lang="ru-RU" sz="2400" b="1" dirty="0" smtClean="0">
                <a:latin typeface="Times New Roman" pitchFamily="18" charset="0"/>
                <a:cs typeface="Times New Roman" pitchFamily="18" charset="0"/>
              </a:rPr>
              <a:t> –несомненно есть лидеры, но рентабельность обеспечивается за счет субсидий. </a:t>
            </a:r>
          </a:p>
        </p:txBody>
      </p:sp>
      <p:graphicFrame>
        <p:nvGraphicFramePr>
          <p:cNvPr id="6295" name="Group 151"/>
          <p:cNvGraphicFramePr>
            <a:graphicFrameLocks noGrp="1"/>
          </p:cNvGraphicFramePr>
          <p:nvPr>
            <p:ph idx="1"/>
          </p:nvPr>
        </p:nvGraphicFramePr>
        <p:xfrm>
          <a:off x="196850" y="981075"/>
          <a:ext cx="8947031" cy="5842641"/>
        </p:xfrm>
        <a:graphic>
          <a:graphicData uri="http://schemas.openxmlformats.org/drawingml/2006/table">
            <a:tbl>
              <a:tblPr/>
              <a:tblGrid>
                <a:gridCol w="3153462"/>
                <a:gridCol w="733363"/>
                <a:gridCol w="880036"/>
                <a:gridCol w="806699"/>
                <a:gridCol w="880036"/>
                <a:gridCol w="880036"/>
                <a:gridCol w="806699"/>
                <a:gridCol w="806700"/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Показатели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2008г.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2009 г.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2010 г.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2011 г.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2012 г.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2013 г.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2014 г. 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Удельный вес  убыточных организаций, %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21,8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27,9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29,0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21,8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24,3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22,6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19,6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Прибыль до налогообложения (с учетом субсидий), млн. руб.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117233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83564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82219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134026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155639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103144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257582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Бюджетные субсидии, млн. руб.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99334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111974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135262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138041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138070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176879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157294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Уровень рентабельности, включая субсидии, %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14,8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9,4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8,3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11,8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12,1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7,3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16,1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Уровень рентабельности без субсидий, %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2,2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-3,2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-5,4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-0,4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-5,2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6,3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7338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16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Уровень рентабельности от продаж, %</a:t>
                      </a:r>
                      <a:endParaRPr lang="ru-RU" sz="16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7338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В </a:t>
                      </a:r>
                      <a:r>
                        <a:rPr lang="ru-RU" sz="14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целом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15,0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11,8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13,6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14,2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17,7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10,4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23,5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7338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  растениеводство</a:t>
                      </a:r>
                      <a:endParaRPr lang="ru-RU" sz="14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31,9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17,8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23,2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25,5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29,8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24,5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31,6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7338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 животноводство</a:t>
                      </a:r>
                      <a:endParaRPr lang="ru-RU" sz="14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5,6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8,2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8,6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8,2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10,8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3,4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19,1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7338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Зерно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35,4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9,3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10,1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21,4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29,3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22,3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28,2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7338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Сахарная свекла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13,6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39,7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27,4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32,1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17,1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30,6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48,1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7338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Подсолнечник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56,4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49,6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85,1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49,3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67,5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42,3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53,9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7338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Картофель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45,0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32,7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36,0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30,4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9,2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24,5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44,0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7338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Мясо КРС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-26,2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-23,3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-28,9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-24,4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-24,3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-34,7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-34,8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7338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Мясо свиней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10,6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24,0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22,0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22,8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24,5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7,7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42,9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7338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Мясо птицы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6,8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17,5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12,2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10,2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17,2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5,5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20,0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7338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Молоко</a:t>
                      </a:r>
                      <a:endParaRPr lang="ru-RU" sz="14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17,9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5,0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18,3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15,2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12,2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14,0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26,7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>
            <a:normAutofit fontScale="90000"/>
          </a:bodyPr>
          <a:lstStyle/>
          <a:p>
            <a:r>
              <a:rPr lang="ru-RU" b="1" smtClean="0"/>
              <a:t>Кто есть кто. Регион</a:t>
            </a:r>
            <a:r>
              <a:rPr lang="ru-RU" smtClean="0"/>
              <a:t>ы</a:t>
            </a:r>
            <a:br>
              <a:rPr lang="ru-RU" smtClean="0"/>
            </a:br>
            <a:r>
              <a:rPr lang="ru-RU" sz="2400" b="1" smtClean="0"/>
              <a:t>Вклад в выручку от реализации продукции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79388" y="1125538"/>
            <a:ext cx="3132137" cy="4103687"/>
          </a:xfrm>
          <a:prstGeom prst="rect">
            <a:avLst/>
          </a:prstGeom>
          <a:solidFill>
            <a:srgbClr val="66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3382963" y="1125538"/>
            <a:ext cx="5510212" cy="4103687"/>
          </a:xfrm>
          <a:prstGeom prst="rect">
            <a:avLst/>
          </a:prstGeom>
          <a:solidFill>
            <a:srgbClr val="80808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aphicFrame>
        <p:nvGraphicFramePr>
          <p:cNvPr id="11" name="Диаграмма 10"/>
          <p:cNvGraphicFramePr/>
          <p:nvPr/>
        </p:nvGraphicFramePr>
        <p:xfrm>
          <a:off x="0" y="1124744"/>
          <a:ext cx="8892480" cy="5733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_rels/themeOverr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Трек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  <a:fontScheme name="Трек">
    <a:majorFont>
      <a:latin typeface="Franklin Gothic Medium"/>
      <a:ea typeface=""/>
      <a:cs typeface=""/>
      <a:font script="Jpan" typeface="HG創英角ｺﾞｼｯｸUB"/>
      <a:font script="Hang" typeface="돋움"/>
      <a:font script="Hans" typeface="隶书"/>
      <a:font script="Hant" typeface="微軟正黑體"/>
      <a:font script="Arab" typeface="Tahoma"/>
      <a:font script="Hebr" typeface="Aharoni"/>
      <a:font script="Thai" typeface="Lily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Franklin Gothic Book"/>
      <a:ea typeface=""/>
      <a:cs typeface=""/>
      <a:font script="Jpan" typeface="HGｺﾞｼｯｸE"/>
      <a:font script="Hang" typeface="돋움"/>
      <a:font script="Hans" typeface="华文楷体"/>
      <a:font script="Hant" typeface="微軟正黑體"/>
      <a:font script="Arab" typeface="Tahoma"/>
      <a:font script="Hebr" typeface="Aharoni"/>
      <a:font script="Thai" typeface="Lily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Трек">
    <a:fillStyleLst>
      <a:solidFill>
        <a:schemeClr val="phClr"/>
      </a:solidFill>
      <a:gradFill rotWithShape="1">
        <a:gsLst>
          <a:gs pos="0">
            <a:schemeClr val="phClr">
              <a:tint val="30000"/>
              <a:satMod val="250000"/>
            </a:schemeClr>
          </a:gs>
          <a:gs pos="72000">
            <a:schemeClr val="phClr">
              <a:tint val="75000"/>
              <a:satMod val="210000"/>
            </a:schemeClr>
          </a:gs>
          <a:gs pos="100000">
            <a:schemeClr val="phClr">
              <a:tint val="85000"/>
              <a:satMod val="210000"/>
            </a:schemeClr>
          </a:gs>
        </a:gsLst>
        <a:lin ang="5400000" scaled="1"/>
      </a:gradFill>
      <a:gradFill rotWithShape="1">
        <a:gsLst>
          <a:gs pos="0">
            <a:schemeClr val="phClr">
              <a:tint val="75000"/>
              <a:shade val="85000"/>
              <a:satMod val="230000"/>
            </a:schemeClr>
          </a:gs>
          <a:gs pos="25000">
            <a:schemeClr val="phClr">
              <a:tint val="90000"/>
              <a:shade val="70000"/>
              <a:satMod val="220000"/>
            </a:schemeClr>
          </a:gs>
          <a:gs pos="50000">
            <a:schemeClr val="phClr">
              <a:tint val="90000"/>
              <a:shade val="58000"/>
              <a:satMod val="225000"/>
            </a:schemeClr>
          </a:gs>
          <a:gs pos="65000">
            <a:schemeClr val="phClr">
              <a:tint val="90000"/>
              <a:shade val="58000"/>
              <a:satMod val="225000"/>
            </a:schemeClr>
          </a:gs>
          <a:gs pos="80000">
            <a:schemeClr val="phClr">
              <a:tint val="90000"/>
              <a:shade val="69000"/>
              <a:satMod val="220000"/>
            </a:schemeClr>
          </a:gs>
          <a:gs pos="100000">
            <a:schemeClr val="phClr">
              <a:tint val="77000"/>
              <a:shade val="80000"/>
              <a:satMod val="230000"/>
            </a:schemeClr>
          </a:gs>
        </a:gsLst>
        <a:lin ang="5400000" scaled="1"/>
      </a:gradFill>
    </a:fillStyleLst>
    <a:lnStyleLst>
      <a:ln w="10000" cap="flat" cmpd="sng" algn="ctr">
        <a:solidFill>
          <a:schemeClr val="phClr"/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76200" dist="50800" dir="5400000" rotWithShape="0">
            <a:srgbClr val="4E3B30">
              <a:alpha val="60000"/>
            </a:srgbClr>
          </a:outerShdw>
        </a:effectLst>
      </a:effectStyle>
      <a:effectStyle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0"/>
          </a:lightRig>
        </a:scene3d>
        <a:sp3d prstMaterial="metal">
          <a:bevelT w="10000" h="10000"/>
        </a:sp3d>
      </a:effectStyle>
      <a:effectStyle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bliqueTopLeft" fov="600000">
            <a:rot lat="0" lon="0" rev="0"/>
          </a:camera>
          <a:lightRig rig="balanced" dir="t">
            <a:rot lat="0" lon="0" rev="19200000"/>
          </a:lightRig>
        </a:scene3d>
        <a:sp3d contourW="12700" prstMaterial="matte">
          <a:bevelT w="60000" h="50800"/>
          <a:contourClr>
            <a:schemeClr val="phClr">
              <a:shade val="60000"/>
              <a:satMod val="110000"/>
            </a:schemeClr>
          </a:contourClr>
        </a:sp3d>
      </a:effectStyle>
    </a:effectStyleLst>
    <a:bgFillStyleLst>
      <a:solidFill>
        <a:schemeClr val="phClr"/>
      </a:solidFill>
      <a:blipFill>
        <a:blip xmlns:r="http://schemas.openxmlformats.org/officeDocument/2006/relationships" r:embed="rId1">
          <a:duotone>
            <a:schemeClr val="phClr">
              <a:shade val="90000"/>
              <a:satMod val="150000"/>
            </a:schemeClr>
            <a:schemeClr val="phClr">
              <a:tint val="88000"/>
              <a:satMod val="105000"/>
            </a:schemeClr>
          </a:duotone>
        </a:blip>
        <a:tile tx="0" ty="0" sx="95000" sy="95000" flip="none" algn="t"/>
      </a:blipFill>
      <a:blipFill>
        <a:blip xmlns:r="http://schemas.openxmlformats.org/officeDocument/2006/relationships" r:embed="rId2">
          <a:duotone>
            <a:schemeClr val="phClr">
              <a:shade val="30000"/>
              <a:satMod val="455000"/>
            </a:schemeClr>
            <a:schemeClr val="phClr">
              <a:tint val="95000"/>
              <a:satMod val="120000"/>
            </a:schemeClr>
          </a:duotone>
        </a:blip>
        <a:stretch>
          <a:fillRect/>
        </a:stretch>
      </a:blip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220</TotalTime>
  <Words>1393</Words>
  <Application>Microsoft Office PowerPoint</Application>
  <PresentationFormat>Экран (4:3)</PresentationFormat>
  <Paragraphs>333</Paragraphs>
  <Slides>14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Продовольственная безопасность в условиях финансового и экономического кризиса</vt:lpstr>
      <vt:lpstr>Слайд 2</vt:lpstr>
      <vt:lpstr>Слайд 3</vt:lpstr>
      <vt:lpstr>Слайд 4</vt:lpstr>
      <vt:lpstr>Слайд 5</vt:lpstr>
      <vt:lpstr>Господдержка отрасли</vt:lpstr>
      <vt:lpstr>Слайд 7</vt:lpstr>
      <vt:lpstr>Экономика сельхозорганизаций –несомненно есть лидеры, но рентабельность обеспечивается за счет субсидий. </vt:lpstr>
      <vt:lpstr>Кто есть кто. Регионы Вклад в выручку от реализации продукции</vt:lpstr>
      <vt:lpstr>Риски в новых условиях</vt:lpstr>
      <vt:lpstr>Краткая история ограничений экспорта</vt:lpstr>
      <vt:lpstr>«Развилки» развития – выбор пути </vt:lpstr>
      <vt:lpstr>Механизмы и инструменты реформирования аграрной политики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ТАТАРСТАН</dc:title>
  <dc:creator>AVKO</dc:creator>
  <cp:lastModifiedBy>AVKO</cp:lastModifiedBy>
  <cp:revision>19</cp:revision>
  <dcterms:created xsi:type="dcterms:W3CDTF">2015-06-03T12:27:15Z</dcterms:created>
  <dcterms:modified xsi:type="dcterms:W3CDTF">2015-06-18T07:55:17Z</dcterms:modified>
</cp:coreProperties>
</file>